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334" r:id="rId3"/>
    <p:sldId id="335" r:id="rId4"/>
    <p:sldId id="258" r:id="rId5"/>
    <p:sldId id="296" r:id="rId6"/>
    <p:sldId id="259" r:id="rId7"/>
    <p:sldId id="260" r:id="rId8"/>
    <p:sldId id="262" r:id="rId9"/>
    <p:sldId id="271" r:id="rId10"/>
    <p:sldId id="263" r:id="rId11"/>
    <p:sldId id="264" r:id="rId12"/>
    <p:sldId id="347" r:id="rId13"/>
    <p:sldId id="301" r:id="rId14"/>
    <p:sldId id="265" r:id="rId15"/>
    <p:sldId id="267" r:id="rId16"/>
    <p:sldId id="266" r:id="rId17"/>
    <p:sldId id="268" r:id="rId18"/>
    <p:sldId id="275" r:id="rId19"/>
    <p:sldId id="298" r:id="rId20"/>
    <p:sldId id="302" r:id="rId21"/>
    <p:sldId id="348" r:id="rId22"/>
    <p:sldId id="303" r:id="rId23"/>
    <p:sldId id="305" r:id="rId24"/>
    <p:sldId id="300" r:id="rId25"/>
    <p:sldId id="315" r:id="rId26"/>
    <p:sldId id="307" r:id="rId27"/>
    <p:sldId id="308" r:id="rId28"/>
    <p:sldId id="309" r:id="rId29"/>
    <p:sldId id="257" r:id="rId30"/>
    <p:sldId id="311" r:id="rId31"/>
    <p:sldId id="324" r:id="rId32"/>
    <p:sldId id="329" r:id="rId33"/>
    <p:sldId id="330" r:id="rId34"/>
    <p:sldId id="312" r:id="rId35"/>
    <p:sldId id="313" r:id="rId36"/>
    <p:sldId id="331" r:id="rId37"/>
    <p:sldId id="332" r:id="rId38"/>
    <p:sldId id="314" r:id="rId39"/>
    <p:sldId id="316" r:id="rId40"/>
    <p:sldId id="337" r:id="rId41"/>
    <p:sldId id="338" r:id="rId42"/>
    <p:sldId id="317" r:id="rId43"/>
    <p:sldId id="318" r:id="rId44"/>
    <p:sldId id="319" r:id="rId45"/>
    <p:sldId id="336" r:id="rId46"/>
    <p:sldId id="304" r:id="rId47"/>
    <p:sldId id="340" r:id="rId48"/>
    <p:sldId id="343" r:id="rId49"/>
    <p:sldId id="349" r:id="rId50"/>
    <p:sldId id="344" r:id="rId51"/>
    <p:sldId id="345" r:id="rId52"/>
    <p:sldId id="346" r:id="rId53"/>
    <p:sldId id="322" r:id="rId54"/>
    <p:sldId id="325" r:id="rId55"/>
    <p:sldId id="326" r:id="rId56"/>
    <p:sldId id="323" r:id="rId57"/>
    <p:sldId id="327" r:id="rId58"/>
    <p:sldId id="328" r:id="rId59"/>
    <p:sldId id="341" r:id="rId60"/>
    <p:sldId id="342" r:id="rId61"/>
    <p:sldId id="284" r:id="rId62"/>
  </p:sldIdLst>
  <p:sldSz cx="9144000" cy="6858000" type="screen4x3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0" autoAdjust="0"/>
  </p:normalViewPr>
  <p:slideViewPr>
    <p:cSldViewPr snapToGrid="0">
      <p:cViewPr varScale="1">
        <p:scale>
          <a:sx n="88" d="100"/>
          <a:sy n="88" d="100"/>
        </p:scale>
        <p:origin x="-4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amsung\Documents\Turbines\Rechtspraak\100400UitsprakenWOZ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nl-NL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2.4350668652556688E-2"/>
          <c:y val="3.5629495005259852E-2"/>
          <c:w val="0.97564935064935421"/>
          <c:h val="0.93111746947078833"/>
        </c:manualLayout>
      </c:layout>
      <c:barChart>
        <c:barDir val="col"/>
        <c:grouping val="stacked"/>
        <c:ser>
          <c:idx val="0"/>
          <c:order val="0"/>
          <c:spPr>
            <a:solidFill>
              <a:srgbClr val="FFFF00"/>
            </a:solidFill>
            <a:ln w="12700">
              <a:noFill/>
              <a:prstDash val="solid"/>
            </a:ln>
          </c:spPr>
          <c:val>
            <c:numRef>
              <c:f>kolommen!$F$2:$F$13</c:f>
              <c:numCache>
                <c:formatCode>0.0</c:formatCode>
                <c:ptCount val="12"/>
                <c:pt idx="0">
                  <c:v>519</c:v>
                </c:pt>
                <c:pt idx="1">
                  <c:v>200</c:v>
                </c:pt>
                <c:pt idx="2">
                  <c:v>94.657999999999987</c:v>
                </c:pt>
                <c:pt idx="3">
                  <c:v>72.024000000000001</c:v>
                </c:pt>
                <c:pt idx="4">
                  <c:v>165</c:v>
                </c:pt>
                <c:pt idx="5">
                  <c:v>185</c:v>
                </c:pt>
                <c:pt idx="6">
                  <c:v>441.96599999999899</c:v>
                </c:pt>
                <c:pt idx="7">
                  <c:v>292.5</c:v>
                </c:pt>
                <c:pt idx="8">
                  <c:v>320</c:v>
                </c:pt>
                <c:pt idx="9">
                  <c:v>84.5</c:v>
                </c:pt>
                <c:pt idx="10">
                  <c:v>355</c:v>
                </c:pt>
                <c:pt idx="11">
                  <c:v>275</c:v>
                </c:pt>
              </c:numCache>
            </c:numRef>
          </c:val>
        </c:ser>
        <c:ser>
          <c:idx val="1"/>
          <c:order val="1"/>
          <c:spPr>
            <a:solidFill>
              <a:srgbClr val="FF0000"/>
            </a:solidFill>
            <a:ln w="12700">
              <a:noFill/>
              <a:prstDash val="solid"/>
            </a:ln>
          </c:spPr>
          <c:val>
            <c:numRef>
              <c:f>kolommen!$G$2:$G$13</c:f>
              <c:numCache>
                <c:formatCode>0.0</c:formatCode>
                <c:ptCount val="12"/>
                <c:pt idx="0">
                  <c:v>150</c:v>
                </c:pt>
                <c:pt idx="1">
                  <c:v>80</c:v>
                </c:pt>
                <c:pt idx="2">
                  <c:v>40.568000000000012</c:v>
                </c:pt>
                <c:pt idx="3">
                  <c:v>75</c:v>
                </c:pt>
                <c:pt idx="4">
                  <c:v>71.418999999999997</c:v>
                </c:pt>
                <c:pt idx="5">
                  <c:v>62</c:v>
                </c:pt>
                <c:pt idx="6">
                  <c:v>63.138000000000012</c:v>
                </c:pt>
                <c:pt idx="7">
                  <c:v>51.730000000000011</c:v>
                </c:pt>
                <c:pt idx="8">
                  <c:v>56.5</c:v>
                </c:pt>
                <c:pt idx="9">
                  <c:v>84.5</c:v>
                </c:pt>
                <c:pt idx="10">
                  <c:v>25.984999999999989</c:v>
                </c:pt>
                <c:pt idx="11">
                  <c:v>19.329000000000001</c:v>
                </c:pt>
              </c:numCache>
            </c:numRef>
          </c:val>
        </c:ser>
        <c:gapWidth val="50"/>
        <c:overlap val="100"/>
        <c:axId val="82474496"/>
        <c:axId val="82476032"/>
      </c:barChart>
      <c:catAx>
        <c:axId val="82474496"/>
        <c:scaling>
          <c:orientation val="minMax"/>
        </c:scaling>
        <c:delete val="1"/>
        <c:axPos val="b"/>
        <c:tickLblPos val="none"/>
        <c:crossAx val="82476032"/>
        <c:crosses val="autoZero"/>
        <c:auto val="1"/>
        <c:lblAlgn val="ctr"/>
        <c:lblOffset val="100"/>
      </c:catAx>
      <c:valAx>
        <c:axId val="82476032"/>
        <c:scaling>
          <c:orientation val="minMax"/>
        </c:scaling>
        <c:axPos val="l"/>
        <c:majorGridlines>
          <c:spPr>
            <a:ln w="3175">
              <a:solidFill>
                <a:srgbClr val="FFFF00"/>
              </a:solidFill>
              <a:prstDash val="solid"/>
            </a:ln>
          </c:spPr>
        </c:majorGridlines>
        <c:numFmt formatCode="0.0" sourceLinked="1"/>
        <c:tickLblPos val="none"/>
        <c:spPr>
          <a:ln w="38100">
            <a:solidFill>
              <a:srgbClr val="FFFF00"/>
            </a:solidFill>
          </a:ln>
        </c:spPr>
        <c:crossAx val="82474496"/>
        <c:crosses val="autoZero"/>
        <c:crossBetween val="between"/>
      </c:valAx>
      <c:spPr>
        <a:noFill/>
        <a:ln w="38100">
          <a:solidFill>
            <a:srgbClr val="FFFF0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B060-AAF3-4493-A0B7-FF43D7DB4E12}" type="datetimeFigureOut">
              <a:rPr lang="nl-NL" smtClean="0"/>
              <a:pPr/>
              <a:t>23-6-2011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2050A-1515-405D-8A9A-A1C69FD3D1C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050A-1515-405D-8A9A-A1C69FD3D1CC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objec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agvogelsdagfietser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02064" cy="1134000"/>
          </a:xfrm>
          <a:prstGeom prst="rect">
            <a:avLst/>
          </a:prstGeom>
        </p:spPr>
      </p:pic>
      <p:pic>
        <p:nvPicPr>
          <p:cNvPr id="3" name="Afbeelding 2" descr="geluidzachter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34000"/>
            <a:ext cx="802064" cy="1134000"/>
          </a:xfrm>
          <a:prstGeom prst="rect">
            <a:avLst/>
          </a:prstGeom>
        </p:spPr>
      </p:pic>
      <p:pic>
        <p:nvPicPr>
          <p:cNvPr id="4" name="Afbeelding 3" descr="lichtaanuit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2268000"/>
            <a:ext cx="802064" cy="1134000"/>
          </a:xfrm>
          <a:prstGeom prst="rect">
            <a:avLst/>
          </a:prstGeom>
        </p:spPr>
      </p:pic>
      <p:pic>
        <p:nvPicPr>
          <p:cNvPr id="5" name="Afbeelding 4" descr="molentjeslopen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4536000"/>
            <a:ext cx="802064" cy="1134000"/>
          </a:xfrm>
          <a:prstGeom prst="rect">
            <a:avLst/>
          </a:prstGeom>
        </p:spPr>
      </p:pic>
      <p:pic>
        <p:nvPicPr>
          <p:cNvPr id="6" name="Afbeelding 5" descr="ozbomlaag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" y="5670000"/>
            <a:ext cx="802065" cy="1134000"/>
          </a:xfrm>
          <a:prstGeom prst="rect">
            <a:avLst/>
          </a:prstGeom>
        </p:spPr>
      </p:pic>
      <p:pic>
        <p:nvPicPr>
          <p:cNvPr id="7" name="Afbeelding 6" descr="rodesterren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3402000"/>
            <a:ext cx="802064" cy="1134000"/>
          </a:xfrm>
          <a:prstGeom prst="rect">
            <a:avLst/>
          </a:prstGeom>
        </p:spPr>
      </p:pic>
      <p:sp>
        <p:nvSpPr>
          <p:cNvPr id="8" name="Tekstvak 7"/>
          <p:cNvSpPr txBox="1"/>
          <p:nvPr userDrawn="1"/>
        </p:nvSpPr>
        <p:spPr>
          <a:xfrm>
            <a:off x="804864" y="-1"/>
            <a:ext cx="8339136" cy="523220"/>
          </a:xfrm>
          <a:prstGeom prst="rect">
            <a:avLst/>
          </a:prstGeom>
          <a:solidFill>
            <a:srgbClr val="009E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i="1" baseline="0" dirty="0" smtClean="0">
                <a:solidFill>
                  <a:schemeClr val="bg1"/>
                </a:solidFill>
              </a:rPr>
              <a:t>Tegenwind</a:t>
            </a:r>
            <a:r>
              <a:rPr lang="nl-NL" sz="2800" b="1" baseline="0" dirty="0" smtClean="0">
                <a:solidFill>
                  <a:schemeClr val="bg1"/>
                </a:solidFill>
              </a:rPr>
              <a:t> Hunzedal</a:t>
            </a:r>
            <a:endParaRPr lang="nl-NL" sz="2800" b="1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theme" Target="../theme/theme1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3484880" y="6439711"/>
            <a:ext cx="3058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>
                <a:solidFill>
                  <a:schemeClr val="bg1">
                    <a:lumMod val="85000"/>
                  </a:schemeClr>
                </a:solidFill>
              </a:rPr>
              <a:t>Presentatie</a:t>
            </a:r>
            <a:r>
              <a:rPr lang="nl-NL" sz="1200" b="0" i="1" dirty="0" smtClean="0">
                <a:solidFill>
                  <a:schemeClr val="bg1">
                    <a:lumMod val="85000"/>
                  </a:schemeClr>
                </a:solidFill>
              </a:rPr>
              <a:t> Tegenwind</a:t>
            </a:r>
            <a:r>
              <a:rPr lang="nl-NL" sz="1200" b="0" i="1" baseline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sz="1200" baseline="0" dirty="0" smtClean="0">
                <a:solidFill>
                  <a:schemeClr val="bg1">
                    <a:lumMod val="85000"/>
                  </a:schemeClr>
                </a:solidFill>
              </a:rPr>
              <a:t>Hunzedal - Spijkerboor</a:t>
            </a:r>
            <a:endParaRPr lang="nl-NL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8365788" y="6439711"/>
            <a:ext cx="651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9CA362E-1274-4C43-BB3C-0EEA8932871F}" type="slidenum">
              <a:rPr lang="nl-NL" sz="1000" smtClean="0">
                <a:solidFill>
                  <a:schemeClr val="bg1"/>
                </a:solidFill>
              </a:rPr>
              <a:pPr/>
              <a:t>‹nr.›</a:t>
            </a:fld>
            <a:endParaRPr lang="nl-NL" sz="1000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 userDrawn="1"/>
        </p:nvSpPr>
        <p:spPr>
          <a:xfrm>
            <a:off x="1087336" y="6439278"/>
            <a:ext cx="1089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solidFill>
                  <a:schemeClr val="bg1">
                    <a:lumMod val="85000"/>
                  </a:schemeClr>
                </a:solidFill>
              </a:rPr>
              <a:t>23 juni 2011</a:t>
            </a:r>
            <a:endParaRPr lang="nl-NL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Afbeelding 4" descr="dagvogelsdagfietsers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02064" cy="1134000"/>
          </a:xfrm>
          <a:prstGeom prst="rect">
            <a:avLst/>
          </a:prstGeom>
        </p:spPr>
      </p:pic>
      <p:pic>
        <p:nvPicPr>
          <p:cNvPr id="6" name="Afbeelding 5" descr="geluidzachter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1134000"/>
            <a:ext cx="802064" cy="1134000"/>
          </a:xfrm>
          <a:prstGeom prst="rect">
            <a:avLst/>
          </a:prstGeom>
        </p:spPr>
      </p:pic>
      <p:pic>
        <p:nvPicPr>
          <p:cNvPr id="8" name="Afbeelding 7" descr="lichtaanui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2268000"/>
            <a:ext cx="802064" cy="1134000"/>
          </a:xfrm>
          <a:prstGeom prst="rect">
            <a:avLst/>
          </a:prstGeom>
        </p:spPr>
      </p:pic>
      <p:pic>
        <p:nvPicPr>
          <p:cNvPr id="9" name="Afbeelding 8" descr="molentjeslopen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4536000"/>
            <a:ext cx="802064" cy="1134000"/>
          </a:xfrm>
          <a:prstGeom prst="rect">
            <a:avLst/>
          </a:prstGeom>
        </p:spPr>
      </p:pic>
      <p:pic>
        <p:nvPicPr>
          <p:cNvPr id="12" name="Afbeelding 11" descr="ozbomlaag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" y="5670000"/>
            <a:ext cx="802065" cy="1134000"/>
          </a:xfrm>
          <a:prstGeom prst="rect">
            <a:avLst/>
          </a:prstGeom>
        </p:spPr>
      </p:pic>
      <p:pic>
        <p:nvPicPr>
          <p:cNvPr id="13" name="Afbeelding 12" descr="rodesterren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3402000"/>
            <a:ext cx="802064" cy="1134000"/>
          </a:xfrm>
          <a:prstGeom prst="rect">
            <a:avLst/>
          </a:prstGeom>
        </p:spPr>
      </p:pic>
      <p:sp>
        <p:nvSpPr>
          <p:cNvPr id="15" name="Tekstvak 14"/>
          <p:cNvSpPr txBox="1"/>
          <p:nvPr userDrawn="1"/>
        </p:nvSpPr>
        <p:spPr>
          <a:xfrm>
            <a:off x="804864" y="-1"/>
            <a:ext cx="8339136" cy="523220"/>
          </a:xfrm>
          <a:prstGeom prst="rect">
            <a:avLst/>
          </a:prstGeom>
          <a:solidFill>
            <a:srgbClr val="009E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i="1" baseline="0" dirty="0" smtClean="0">
                <a:solidFill>
                  <a:schemeClr val="bg1"/>
                </a:solidFill>
              </a:rPr>
              <a:t>Tegenwind</a:t>
            </a:r>
            <a:r>
              <a:rPr lang="nl-NL" sz="2800" b="1" baseline="0" dirty="0" smtClean="0">
                <a:solidFill>
                  <a:schemeClr val="bg1"/>
                </a:solidFill>
              </a:rPr>
              <a:t> Hunzedal</a:t>
            </a:r>
            <a:endParaRPr lang="nl-NL" sz="2800" b="1" baseline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Rob%20Rietveld\Videos\Slagschaduw.avi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023258" y="1107168"/>
            <a:ext cx="7877128" cy="1470025"/>
          </a:xfrm>
          <a:prstGeom prst="rect">
            <a:avLst/>
          </a:prstGeom>
        </p:spPr>
        <p:txBody>
          <a:bodyPr/>
          <a:lstStyle/>
          <a:p>
            <a:r>
              <a:rPr lang="nl-NL" sz="4000" dirty="0" smtClean="0">
                <a:solidFill>
                  <a:schemeClr val="bg1">
                    <a:lumMod val="85000"/>
                  </a:schemeClr>
                </a:solidFill>
              </a:rPr>
              <a:t>Windturbines in de Veengebieden</a:t>
            </a:r>
            <a:endParaRPr lang="nl-N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4294967295"/>
          </p:nvPr>
        </p:nvSpPr>
        <p:spPr>
          <a:xfrm>
            <a:off x="1669097" y="4837383"/>
            <a:ext cx="6400800" cy="649017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Informeren en bijpraten</a:t>
            </a:r>
            <a:endParaRPr lang="nl-NL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Afbeelding 4" descr="bani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686" y="2232313"/>
            <a:ext cx="5769429" cy="21694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17625" y="557213"/>
            <a:ext cx="7826375" cy="7715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Geschiedenis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371600" y="1547813"/>
            <a:ext cx="7772400" cy="472757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Gemeente (Aa en </a:t>
            </a: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Hunze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Onderdeel van het zoekgebied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Dreiging provincie 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Aanwijzingsbevoegdheid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Crisis en Herstel wet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Ook eigen verantwoordelijkheid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Doelstelling Beleidsnotitie Duurzame energie</a:t>
            </a:r>
          </a:p>
          <a:p>
            <a:pPr lvl="3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CO</a:t>
            </a:r>
            <a:r>
              <a:rPr lang="nl-NL" baseline="30000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neutraal in 2050</a:t>
            </a:r>
          </a:p>
          <a:p>
            <a:pPr lvl="3"/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Oók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gebruik van Windenergie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49375" y="525463"/>
            <a:ext cx="7794625" cy="76993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Geschiedenis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503363" y="1308100"/>
            <a:ext cx="7640637" cy="5081588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Aanwijzingsbevoegdheid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Tot 5 MW controle/behandeling gemeente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Tot 100MW controle/behandeling provincie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&gt; 100MW controle/behandeling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rijksoverheid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Crisis en Herstel wet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Onderdeel van stimuleringsplan economie na ontstaan crisis in okt. 2008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Geen verandering van de regels, wel inkorten van de procedures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Max. 1 maal in beroep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oge Raad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393825" y="1576388"/>
            <a:ext cx="7750175" cy="482123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Gevolgen Crisis en Herstelwet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en de </a:t>
            </a: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Rijkscoödinatieregeling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voor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de procedure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Overrulen onderliggende laag (verlies controle)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Provincie -&gt; Gemeente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Ministerie -&gt; Provincie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Aanwijzing door ….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Mogelijkheid tot onteigening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Overrulen bestemmingsplan tenzij ……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892628" y="525010"/>
            <a:ext cx="7794171" cy="77039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Geschiedenis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295400" y="536575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Presentatie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741488" y="1404938"/>
            <a:ext cx="7402512" cy="49625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Geschiedenis</a:t>
            </a:r>
            <a:endParaRPr lang="nl-NL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Landelijk</a:t>
            </a: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Provincie (Drenthe)</a:t>
            </a: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Gemeente (Aa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Hunze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Zoekgebieden </a:t>
            </a:r>
            <a:r>
              <a:rPr lang="nl-NL" dirty="0" smtClean="0">
                <a:solidFill>
                  <a:schemeClr val="bg1"/>
                </a:solidFill>
              </a:rPr>
              <a:t>&amp; projecten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Windenergie de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voors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tegens</a:t>
            </a:r>
            <a:endParaRPr lang="nl-NL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nl-NL" i="1" dirty="0" smtClean="0">
                <a:solidFill>
                  <a:schemeClr val="bg1">
                    <a:lumMod val="7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 Hunzedal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Hoe nu verder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27150" y="557213"/>
            <a:ext cx="7816850" cy="7715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Zoekgebieden en Projecten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371600" y="1547813"/>
            <a:ext cx="7772400" cy="472757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Eerst alleen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zuidoost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Drenthe ten zuiden van de laagvlieg route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Na medio 2010 ook veengebieden</a:t>
            </a: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943" y="621845"/>
            <a:ext cx="8001000" cy="615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28738" y="536575"/>
            <a:ext cx="7815262" cy="889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Zoekgebieden en Projecten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404938" y="1547813"/>
            <a:ext cx="7739062" cy="472757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Eerst alleen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zuidoost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Drenthe ten zuiden van de laagvlieg route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Na medio 2010 ook veengebieden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Beperkingen voor de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projecten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Gasleidingen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Hoogspanningsleidingen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Vliegroutes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LOFAR</a:t>
            </a: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06513" y="536575"/>
            <a:ext cx="7837487" cy="8350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Zoekgebieden en Projecten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360488" y="1179513"/>
            <a:ext cx="7783512" cy="518953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Eerste projecten gemeld bij provincie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Totaal 29 stuks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Totale capaciteit &gt; 1200Mw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Grootste project bij Borger/</a:t>
            </a: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Odoorn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(&gt;200Mw)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Gemeld bij ministerie (</a:t>
            </a: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Rijkscoördinatieregeling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Discussie LOFAR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Zowel particulier initiatief als projecten door ontwikkelaars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Energie bedrijven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Private bedrijven (o.a. KDE)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Particuliere initiatieven (agrariërs)</a:t>
            </a: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38263" y="557213"/>
            <a:ext cx="7805737" cy="792162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Zoekgebieden en Projecten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360488" y="1547813"/>
            <a:ext cx="7783512" cy="472757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De projecten hier in de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buurt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Zoekgebieden en Projecten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196" name="Afbeelding 10" descr="ZW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982913"/>
            <a:ext cx="6858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Afbeelding 11" descr="ZO2.jpg"/>
          <p:cNvPicPr>
            <a:picLocks noChangeAspect="1"/>
          </p:cNvPicPr>
          <p:nvPr/>
        </p:nvPicPr>
        <p:blipFill>
          <a:blip r:embed="rId3" cstate="print"/>
          <a:srcRect r="72417"/>
          <a:stretch>
            <a:fillRect/>
          </a:stretch>
        </p:blipFill>
        <p:spPr bwMode="auto">
          <a:xfrm>
            <a:off x="7107238" y="2987675"/>
            <a:ext cx="18923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Afbeelding 12" descr="NO2.jpg"/>
          <p:cNvPicPr>
            <a:picLocks noChangeAspect="1"/>
          </p:cNvPicPr>
          <p:nvPr/>
        </p:nvPicPr>
        <p:blipFill>
          <a:blip r:embed="rId4" cstate="print"/>
          <a:srcRect r="72572"/>
          <a:stretch>
            <a:fillRect/>
          </a:stretch>
        </p:blipFill>
        <p:spPr bwMode="auto">
          <a:xfrm>
            <a:off x="7118350" y="-1390650"/>
            <a:ext cx="188118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Afbeelding 13" descr="NW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0" y="-1395413"/>
            <a:ext cx="6858000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8" name="Groep 87"/>
          <p:cNvGrpSpPr/>
          <p:nvPr/>
        </p:nvGrpSpPr>
        <p:grpSpPr>
          <a:xfrm>
            <a:off x="565068" y="623888"/>
            <a:ext cx="4519689" cy="2185987"/>
            <a:chOff x="565068" y="623888"/>
            <a:chExt cx="4519689" cy="2185987"/>
          </a:xfrm>
        </p:grpSpPr>
        <p:grpSp>
          <p:nvGrpSpPr>
            <p:cNvPr id="86" name="Groep 85"/>
            <p:cNvGrpSpPr/>
            <p:nvPr/>
          </p:nvGrpSpPr>
          <p:grpSpPr>
            <a:xfrm>
              <a:off x="2311400" y="623888"/>
              <a:ext cx="2228850" cy="2185987"/>
              <a:chOff x="2311400" y="623888"/>
              <a:chExt cx="2228850" cy="2185987"/>
            </a:xfrm>
          </p:grpSpPr>
          <p:sp>
            <p:nvSpPr>
              <p:cNvPr id="8204" name="Oval 25"/>
              <p:cNvSpPr>
                <a:spLocks noChangeAspect="1" noChangeArrowheads="1"/>
              </p:cNvSpPr>
              <p:nvPr/>
            </p:nvSpPr>
            <p:spPr bwMode="auto">
              <a:xfrm>
                <a:off x="2311400" y="623888"/>
                <a:ext cx="90488" cy="904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05" name="Oval 26"/>
              <p:cNvSpPr>
                <a:spLocks noChangeAspect="1" noChangeArrowheads="1"/>
              </p:cNvSpPr>
              <p:nvPr/>
            </p:nvSpPr>
            <p:spPr bwMode="auto">
              <a:xfrm>
                <a:off x="2822575" y="1130300"/>
                <a:ext cx="90488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06" name="Oval 27"/>
              <p:cNvSpPr>
                <a:spLocks noChangeAspect="1" noChangeArrowheads="1"/>
              </p:cNvSpPr>
              <p:nvPr/>
            </p:nvSpPr>
            <p:spPr bwMode="auto">
              <a:xfrm>
                <a:off x="2987675" y="1284288"/>
                <a:ext cx="90488" cy="904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07" name="Oval 28"/>
              <p:cNvSpPr>
                <a:spLocks noChangeAspect="1" noChangeArrowheads="1"/>
              </p:cNvSpPr>
              <p:nvPr/>
            </p:nvSpPr>
            <p:spPr bwMode="auto">
              <a:xfrm>
                <a:off x="3143250" y="1452563"/>
                <a:ext cx="90488" cy="904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08" name="Oval 29"/>
              <p:cNvSpPr>
                <a:spLocks noChangeAspect="1" noChangeArrowheads="1"/>
              </p:cNvSpPr>
              <p:nvPr/>
            </p:nvSpPr>
            <p:spPr bwMode="auto">
              <a:xfrm>
                <a:off x="3332163" y="1625600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09" name="Oval 30"/>
              <p:cNvSpPr>
                <a:spLocks noChangeAspect="1" noChangeArrowheads="1"/>
              </p:cNvSpPr>
              <p:nvPr/>
            </p:nvSpPr>
            <p:spPr bwMode="auto">
              <a:xfrm>
                <a:off x="3530600" y="1822450"/>
                <a:ext cx="90488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10" name="Oval 25"/>
              <p:cNvSpPr>
                <a:spLocks noChangeAspect="1" noChangeArrowheads="1"/>
              </p:cNvSpPr>
              <p:nvPr/>
            </p:nvSpPr>
            <p:spPr bwMode="auto">
              <a:xfrm>
                <a:off x="2625725" y="928688"/>
                <a:ext cx="90488" cy="904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12" name="Oval 25"/>
              <p:cNvSpPr>
                <a:spLocks noChangeAspect="1" noChangeArrowheads="1"/>
              </p:cNvSpPr>
              <p:nvPr/>
            </p:nvSpPr>
            <p:spPr bwMode="auto">
              <a:xfrm>
                <a:off x="2468563" y="776288"/>
                <a:ext cx="90487" cy="904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13" name="Oval 25"/>
              <p:cNvSpPr>
                <a:spLocks noChangeAspect="1" noChangeArrowheads="1"/>
              </p:cNvSpPr>
              <p:nvPr/>
            </p:nvSpPr>
            <p:spPr bwMode="auto">
              <a:xfrm>
                <a:off x="4283075" y="2566988"/>
                <a:ext cx="90488" cy="904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14" name="Oval 25"/>
              <p:cNvSpPr>
                <a:spLocks noChangeAspect="1" noChangeArrowheads="1"/>
              </p:cNvSpPr>
              <p:nvPr/>
            </p:nvSpPr>
            <p:spPr bwMode="auto">
              <a:xfrm>
                <a:off x="4449763" y="2719388"/>
                <a:ext cx="90487" cy="904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15" name="Oval 25"/>
              <p:cNvSpPr>
                <a:spLocks noChangeAspect="1" noChangeArrowheads="1"/>
              </p:cNvSpPr>
              <p:nvPr/>
            </p:nvSpPr>
            <p:spPr bwMode="auto">
              <a:xfrm>
                <a:off x="4116388" y="2400300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16" name="Oval 25"/>
              <p:cNvSpPr>
                <a:spLocks noChangeAspect="1" noChangeArrowheads="1"/>
              </p:cNvSpPr>
              <p:nvPr/>
            </p:nvSpPr>
            <p:spPr bwMode="auto">
              <a:xfrm>
                <a:off x="3940175" y="2228850"/>
                <a:ext cx="90488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8217" name="Oval 25"/>
              <p:cNvSpPr>
                <a:spLocks noChangeAspect="1" noChangeArrowheads="1"/>
              </p:cNvSpPr>
              <p:nvPr/>
            </p:nvSpPr>
            <p:spPr bwMode="auto">
              <a:xfrm>
                <a:off x="3702050" y="1990725"/>
                <a:ext cx="90488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</p:grpSp>
        <p:grpSp>
          <p:nvGrpSpPr>
            <p:cNvPr id="4" name="Groep 44"/>
            <p:cNvGrpSpPr>
              <a:grpSpLocks/>
            </p:cNvGrpSpPr>
            <p:nvPr/>
          </p:nvGrpSpPr>
          <p:grpSpPr bwMode="auto">
            <a:xfrm>
              <a:off x="565068" y="1282636"/>
              <a:ext cx="4519689" cy="1279214"/>
              <a:chOff x="153678" y="-504500"/>
              <a:chExt cx="4519731" cy="1279168"/>
            </a:xfrm>
          </p:grpSpPr>
          <p:sp>
            <p:nvSpPr>
              <p:cNvPr id="40" name="Ovaal 39"/>
              <p:cNvSpPr/>
              <p:nvPr/>
            </p:nvSpPr>
            <p:spPr>
              <a:xfrm rot="18873597">
                <a:off x="2584259" y="-1734843"/>
                <a:ext cx="858807" cy="3319493"/>
              </a:xfrm>
              <a:prstGeom prst="ellipse">
                <a:avLst/>
              </a:prstGeom>
              <a:solidFill>
                <a:srgbClr val="FF0000">
                  <a:alpha val="6000"/>
                </a:srgbClr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  <p:sp>
            <p:nvSpPr>
              <p:cNvPr id="8229" name="Tekstvak 41"/>
              <p:cNvSpPr txBox="1">
                <a:spLocks noChangeArrowheads="1"/>
              </p:cNvSpPr>
              <p:nvPr/>
            </p:nvSpPr>
            <p:spPr bwMode="auto">
              <a:xfrm>
                <a:off x="153678" y="-56329"/>
                <a:ext cx="2091558" cy="83099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600" b="1">
                    <a:solidFill>
                      <a:srgbClr val="FF0000"/>
                    </a:solidFill>
                  </a:rPr>
                  <a:t>Initiatief Agrariërs</a:t>
                </a:r>
              </a:p>
              <a:p>
                <a:r>
                  <a:rPr lang="nl-NL" sz="1600" b="1">
                    <a:solidFill>
                      <a:srgbClr val="FF0000"/>
                    </a:solidFill>
                  </a:rPr>
                  <a:t>Windpark “Greveling”</a:t>
                </a:r>
              </a:p>
              <a:p>
                <a:r>
                  <a:rPr lang="nl-NL" sz="1600" b="1">
                    <a:solidFill>
                      <a:srgbClr val="FF0000"/>
                    </a:solidFill>
                  </a:rPr>
                  <a:t>13 turbines</a:t>
                </a:r>
              </a:p>
            </p:txBody>
          </p:sp>
        </p:grpSp>
      </p:grpSp>
      <p:grpSp>
        <p:nvGrpSpPr>
          <p:cNvPr id="5" name="Groep 51"/>
          <p:cNvGrpSpPr>
            <a:grpSpLocks/>
          </p:cNvGrpSpPr>
          <p:nvPr/>
        </p:nvGrpSpPr>
        <p:grpSpPr bwMode="auto">
          <a:xfrm>
            <a:off x="374457" y="463590"/>
            <a:ext cx="2705100" cy="896937"/>
            <a:chOff x="430926" y="451945"/>
            <a:chExt cx="2704160" cy="897883"/>
          </a:xfrm>
        </p:grpSpPr>
        <p:sp>
          <p:nvSpPr>
            <p:cNvPr id="46" name="Ovaal 45"/>
            <p:cNvSpPr/>
            <p:nvPr/>
          </p:nvSpPr>
          <p:spPr>
            <a:xfrm>
              <a:off x="2144830" y="451945"/>
              <a:ext cx="990256" cy="897883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430926" y="472604"/>
              <a:ext cx="1218776" cy="64679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b="1" dirty="0">
                  <a:solidFill>
                    <a:srgbClr val="0070C0"/>
                  </a:solidFill>
                </a:rPr>
                <a:t>Discussie “LOFAR”</a:t>
              </a:r>
            </a:p>
          </p:txBody>
        </p:sp>
      </p:grpSp>
      <p:grpSp>
        <p:nvGrpSpPr>
          <p:cNvPr id="89" name="Groep 88"/>
          <p:cNvGrpSpPr/>
          <p:nvPr/>
        </p:nvGrpSpPr>
        <p:grpSpPr>
          <a:xfrm>
            <a:off x="2296659" y="3055938"/>
            <a:ext cx="3562765" cy="1420022"/>
            <a:chOff x="2296659" y="3055938"/>
            <a:chExt cx="3562765" cy="1420022"/>
          </a:xfrm>
        </p:grpSpPr>
        <p:sp>
          <p:nvSpPr>
            <p:cNvPr id="8200" name="Oval 21"/>
            <p:cNvSpPr>
              <a:spLocks noChangeAspect="1" noChangeArrowheads="1"/>
            </p:cNvSpPr>
            <p:nvPr/>
          </p:nvSpPr>
          <p:spPr bwMode="auto">
            <a:xfrm>
              <a:off x="4792663" y="3055938"/>
              <a:ext cx="90487" cy="9048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nl-NL" sz="1200"/>
            </a:p>
          </p:txBody>
        </p:sp>
        <p:sp>
          <p:nvSpPr>
            <p:cNvPr id="8201" name="Oval 22"/>
            <p:cNvSpPr>
              <a:spLocks noChangeAspect="1" noChangeArrowheads="1"/>
            </p:cNvSpPr>
            <p:nvPr/>
          </p:nvSpPr>
          <p:spPr bwMode="auto">
            <a:xfrm>
              <a:off x="4960938" y="3221038"/>
              <a:ext cx="90487" cy="9048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nl-NL" sz="1200"/>
            </a:p>
          </p:txBody>
        </p:sp>
        <p:sp>
          <p:nvSpPr>
            <p:cNvPr id="8202" name="Oval 23"/>
            <p:cNvSpPr>
              <a:spLocks noChangeAspect="1" noChangeArrowheads="1"/>
            </p:cNvSpPr>
            <p:nvPr/>
          </p:nvSpPr>
          <p:spPr bwMode="auto">
            <a:xfrm>
              <a:off x="5119688" y="3381375"/>
              <a:ext cx="90487" cy="904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nl-NL" sz="1200"/>
            </a:p>
          </p:txBody>
        </p:sp>
        <p:sp>
          <p:nvSpPr>
            <p:cNvPr id="8203" name="Oval 24"/>
            <p:cNvSpPr>
              <a:spLocks noChangeAspect="1" noChangeArrowheads="1"/>
            </p:cNvSpPr>
            <p:nvPr/>
          </p:nvSpPr>
          <p:spPr bwMode="auto">
            <a:xfrm>
              <a:off x="5287963" y="3556000"/>
              <a:ext cx="90487" cy="904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nl-NL" sz="1200"/>
            </a:p>
          </p:txBody>
        </p:sp>
        <p:sp>
          <p:nvSpPr>
            <p:cNvPr id="8218" name="Oval 24"/>
            <p:cNvSpPr>
              <a:spLocks noChangeAspect="1" noChangeArrowheads="1"/>
            </p:cNvSpPr>
            <p:nvPr/>
          </p:nvSpPr>
          <p:spPr bwMode="auto">
            <a:xfrm>
              <a:off x="5454650" y="3717925"/>
              <a:ext cx="90488" cy="904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nl-NL" sz="1200"/>
            </a:p>
          </p:txBody>
        </p:sp>
        <p:sp>
          <p:nvSpPr>
            <p:cNvPr id="41" name="Ovaal 40"/>
            <p:cNvSpPr/>
            <p:nvPr/>
          </p:nvSpPr>
          <p:spPr bwMode="auto">
            <a:xfrm rot="18873597">
              <a:off x="4931530" y="2775668"/>
              <a:ext cx="512763" cy="1343025"/>
            </a:xfrm>
            <a:prstGeom prst="ellipse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8224" name="Tekstvak 42"/>
            <p:cNvSpPr txBox="1">
              <a:spLocks noChangeArrowheads="1"/>
            </p:cNvSpPr>
            <p:nvPr/>
          </p:nvSpPr>
          <p:spPr bwMode="auto">
            <a:xfrm>
              <a:off x="2296659" y="3645044"/>
              <a:ext cx="2091098" cy="8309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600" b="1" dirty="0">
                  <a:solidFill>
                    <a:srgbClr val="00B050"/>
                  </a:solidFill>
                </a:rPr>
                <a:t>Nog geen concrete initiatieven, wel belangstelling</a:t>
              </a:r>
            </a:p>
          </p:txBody>
        </p:sp>
      </p:grpSp>
      <p:grpSp>
        <p:nvGrpSpPr>
          <p:cNvPr id="93" name="Groep 92"/>
          <p:cNvGrpSpPr/>
          <p:nvPr/>
        </p:nvGrpSpPr>
        <p:grpSpPr>
          <a:xfrm>
            <a:off x="2331811" y="3982953"/>
            <a:ext cx="6059714" cy="2946485"/>
            <a:chOff x="2331811" y="3982953"/>
            <a:chExt cx="6059714" cy="2946485"/>
          </a:xfrm>
        </p:grpSpPr>
        <p:cxnSp>
          <p:nvCxnSpPr>
            <p:cNvPr id="74" name="Rechte verbindingslijn 73"/>
            <p:cNvCxnSpPr/>
            <p:nvPr/>
          </p:nvCxnSpPr>
          <p:spPr>
            <a:xfrm flipV="1">
              <a:off x="5181600" y="5919788"/>
              <a:ext cx="3200400" cy="10096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/>
            <p:cNvCxnSpPr/>
            <p:nvPr/>
          </p:nvCxnSpPr>
          <p:spPr>
            <a:xfrm rot="16200000" flipV="1">
              <a:off x="7305675" y="4829175"/>
              <a:ext cx="1085850" cy="10858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ep 91"/>
            <p:cNvGrpSpPr/>
            <p:nvPr/>
          </p:nvGrpSpPr>
          <p:grpSpPr>
            <a:xfrm>
              <a:off x="2331811" y="3982953"/>
              <a:ext cx="5801362" cy="2936963"/>
              <a:chOff x="2331811" y="3982953"/>
              <a:chExt cx="5801362" cy="2936963"/>
            </a:xfrm>
          </p:grpSpPr>
          <p:sp>
            <p:nvSpPr>
              <p:cNvPr id="49" name="Ovaal 48"/>
              <p:cNvSpPr/>
              <p:nvPr/>
            </p:nvSpPr>
            <p:spPr bwMode="auto">
              <a:xfrm rot="20514340">
                <a:off x="4583607" y="3982953"/>
                <a:ext cx="3549566" cy="2909259"/>
              </a:xfrm>
              <a:prstGeom prst="ellipse">
                <a:avLst/>
              </a:prstGeom>
              <a:solidFill>
                <a:srgbClr val="FF0000">
                  <a:alpha val="10000"/>
                </a:srgbClr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  <p:grpSp>
            <p:nvGrpSpPr>
              <p:cNvPr id="91" name="Groep 90"/>
              <p:cNvGrpSpPr/>
              <p:nvPr/>
            </p:nvGrpSpPr>
            <p:grpSpPr>
              <a:xfrm>
                <a:off x="2331811" y="3995738"/>
                <a:ext cx="4983390" cy="2924178"/>
                <a:chOff x="2331811" y="3995738"/>
                <a:chExt cx="4983390" cy="2924178"/>
              </a:xfrm>
            </p:grpSpPr>
            <p:sp>
              <p:nvSpPr>
                <p:cNvPr id="8222" name="Tekstvak 43"/>
                <p:cNvSpPr txBox="1">
                  <a:spLocks noChangeArrowheads="1"/>
                </p:cNvSpPr>
                <p:nvPr/>
              </p:nvSpPr>
              <p:spPr bwMode="auto">
                <a:xfrm>
                  <a:off x="2331811" y="5724978"/>
                  <a:ext cx="2092325" cy="83026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nl-NL" sz="1600" b="1">
                      <a:solidFill>
                        <a:srgbClr val="FF0000"/>
                      </a:solidFill>
                    </a:rPr>
                    <a:t>Initiatief Agrariërs</a:t>
                  </a:r>
                </a:p>
                <a:p>
                  <a:r>
                    <a:rPr lang="nl-NL" sz="1600" b="1">
                      <a:solidFill>
                        <a:srgbClr val="FF0000"/>
                      </a:solidFill>
                    </a:rPr>
                    <a:t>groep “Mentink”</a:t>
                  </a:r>
                </a:p>
                <a:p>
                  <a:r>
                    <a:rPr lang="nl-NL" sz="1600" b="1">
                      <a:solidFill>
                        <a:srgbClr val="FF0000"/>
                      </a:solidFill>
                    </a:rPr>
                    <a:t>25 turbines</a:t>
                  </a:r>
                </a:p>
              </p:txBody>
            </p:sp>
            <p:grpSp>
              <p:nvGrpSpPr>
                <p:cNvPr id="90" name="Groep 89"/>
                <p:cNvGrpSpPr/>
                <p:nvPr/>
              </p:nvGrpSpPr>
              <p:grpSpPr>
                <a:xfrm>
                  <a:off x="4957763" y="3995738"/>
                  <a:ext cx="2357438" cy="2924178"/>
                  <a:chOff x="4957763" y="3995738"/>
                  <a:chExt cx="2357438" cy="2924178"/>
                </a:xfrm>
              </p:grpSpPr>
              <p:grpSp>
                <p:nvGrpSpPr>
                  <p:cNvPr id="3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5651500" y="5994400"/>
                    <a:ext cx="1008063" cy="412750"/>
                    <a:chOff x="4286" y="4655"/>
                    <a:chExt cx="635" cy="260"/>
                  </a:xfrm>
                </p:grpSpPr>
                <p:sp>
                  <p:nvSpPr>
                    <p:cNvPr id="8230" name="Oval 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86" y="4858"/>
                      <a:ext cx="57" cy="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endParaRPr lang="nl-NL" sz="1200"/>
                    </a:p>
                  </p:txBody>
                </p:sp>
                <p:sp>
                  <p:nvSpPr>
                    <p:cNvPr id="8231" name="Oval 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71" y="4722"/>
                      <a:ext cx="57" cy="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endParaRPr lang="nl-NL" sz="1200"/>
                    </a:p>
                  </p:txBody>
                </p:sp>
                <p:sp>
                  <p:nvSpPr>
                    <p:cNvPr id="8232" name="Oval 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478" y="4790"/>
                      <a:ext cx="57" cy="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endParaRPr lang="nl-NL" sz="1200"/>
                    </a:p>
                  </p:txBody>
                </p:sp>
                <p:sp>
                  <p:nvSpPr>
                    <p:cNvPr id="8233" name="Oval 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64" y="4655"/>
                      <a:ext cx="57" cy="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endParaRPr lang="nl-NL" sz="1200"/>
                    </a:p>
                  </p:txBody>
                </p:sp>
              </p:grpSp>
              <p:cxnSp>
                <p:nvCxnSpPr>
                  <p:cNvPr id="43" name="Rechte verbindingslijn 42"/>
                  <p:cNvCxnSpPr/>
                  <p:nvPr/>
                </p:nvCxnSpPr>
                <p:spPr>
                  <a:xfrm rot="10800000" flipV="1">
                    <a:off x="5791202" y="4000499"/>
                    <a:ext cx="642936" cy="485775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Rechte verbindingslijn 47"/>
                  <p:cNvCxnSpPr/>
                  <p:nvPr/>
                </p:nvCxnSpPr>
                <p:spPr>
                  <a:xfrm rot="10800000" flipV="1">
                    <a:off x="5691189" y="4491037"/>
                    <a:ext cx="104775" cy="1428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Rechte verbindingslijn 51"/>
                  <p:cNvCxnSpPr/>
                  <p:nvPr/>
                </p:nvCxnSpPr>
                <p:spPr>
                  <a:xfrm rot="10800000" flipV="1">
                    <a:off x="5091113" y="4505324"/>
                    <a:ext cx="595312" cy="476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Rechte verbindingslijn 54"/>
                  <p:cNvCxnSpPr/>
                  <p:nvPr/>
                </p:nvCxnSpPr>
                <p:spPr>
                  <a:xfrm rot="10800000" flipV="1">
                    <a:off x="5043489" y="4510088"/>
                    <a:ext cx="47625" cy="1905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Rechte verbindingslijn 57"/>
                  <p:cNvCxnSpPr/>
                  <p:nvPr/>
                </p:nvCxnSpPr>
                <p:spPr>
                  <a:xfrm rot="10800000">
                    <a:off x="4962526" y="4529138"/>
                    <a:ext cx="80963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Rechte verbindingslijn 60"/>
                  <p:cNvCxnSpPr/>
                  <p:nvPr/>
                </p:nvCxnSpPr>
                <p:spPr>
                  <a:xfrm rot="5400000">
                    <a:off x="4676776" y="4800601"/>
                    <a:ext cx="571500" cy="9525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Rechte verbindingslijn 63"/>
                  <p:cNvCxnSpPr/>
                  <p:nvPr/>
                </p:nvCxnSpPr>
                <p:spPr>
                  <a:xfrm rot="16200000" flipH="1">
                    <a:off x="4950619" y="5107781"/>
                    <a:ext cx="42863" cy="1905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Rechte verbindingslijn 66"/>
                  <p:cNvCxnSpPr/>
                  <p:nvPr/>
                </p:nvCxnSpPr>
                <p:spPr>
                  <a:xfrm rot="5400000">
                    <a:off x="4569619" y="5550694"/>
                    <a:ext cx="823912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Rechte verbindingslijn 69"/>
                  <p:cNvCxnSpPr/>
                  <p:nvPr/>
                </p:nvCxnSpPr>
                <p:spPr>
                  <a:xfrm rot="16200000" flipH="1">
                    <a:off x="4610100" y="6353175"/>
                    <a:ext cx="942978" cy="190504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Rechte verbindingslijn 79"/>
                  <p:cNvCxnSpPr/>
                  <p:nvPr/>
                </p:nvCxnSpPr>
                <p:spPr>
                  <a:xfrm rot="10800000" flipV="1">
                    <a:off x="7262814" y="4819649"/>
                    <a:ext cx="52387" cy="2381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Rechte verbindingslijn 82"/>
                  <p:cNvCxnSpPr/>
                  <p:nvPr/>
                </p:nvCxnSpPr>
                <p:spPr>
                  <a:xfrm rot="16200000" flipV="1">
                    <a:off x="6422232" y="4002882"/>
                    <a:ext cx="847725" cy="833438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96" name="Groep 95"/>
          <p:cNvGrpSpPr/>
          <p:nvPr/>
        </p:nvGrpSpPr>
        <p:grpSpPr>
          <a:xfrm>
            <a:off x="6568334" y="-331617"/>
            <a:ext cx="2854712" cy="4193921"/>
            <a:chOff x="6568334" y="-331617"/>
            <a:chExt cx="2854712" cy="4193921"/>
          </a:xfrm>
        </p:grpSpPr>
        <p:sp>
          <p:nvSpPr>
            <p:cNvPr id="94" name="Ovaal 93"/>
            <p:cNvSpPr/>
            <p:nvPr/>
          </p:nvSpPr>
          <p:spPr>
            <a:xfrm rot="1324875">
              <a:off x="6568334" y="-331617"/>
              <a:ext cx="2854712" cy="4193921"/>
            </a:xfrm>
            <a:prstGeom prst="ellipse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Tekstvak 41"/>
            <p:cNvSpPr txBox="1">
              <a:spLocks noChangeArrowheads="1"/>
            </p:cNvSpPr>
            <p:nvPr/>
          </p:nvSpPr>
          <p:spPr bwMode="auto">
            <a:xfrm>
              <a:off x="6835239" y="1230085"/>
              <a:ext cx="2091539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600" b="1" dirty="0" smtClean="0">
                  <a:solidFill>
                    <a:srgbClr val="FF0000"/>
                  </a:solidFill>
                </a:rPr>
                <a:t>Windpark “N33”</a:t>
              </a:r>
            </a:p>
            <a:p>
              <a:r>
                <a:rPr lang="nl-NL" sz="1600" b="1" dirty="0" smtClean="0">
                  <a:solidFill>
                    <a:srgbClr val="FF0000"/>
                  </a:solidFill>
                </a:rPr>
                <a:t>Groningen</a:t>
              </a:r>
              <a:endParaRPr lang="nl-NL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ep 103"/>
          <p:cNvGrpSpPr/>
          <p:nvPr/>
        </p:nvGrpSpPr>
        <p:grpSpPr>
          <a:xfrm>
            <a:off x="2817371" y="576943"/>
            <a:ext cx="4642785" cy="3184252"/>
            <a:chOff x="2817371" y="576943"/>
            <a:chExt cx="4642785" cy="3184252"/>
          </a:xfrm>
        </p:grpSpPr>
        <p:sp>
          <p:nvSpPr>
            <p:cNvPr id="102" name="PIJL-LINKS en -RECHTS 101"/>
            <p:cNvSpPr/>
            <p:nvPr/>
          </p:nvSpPr>
          <p:spPr>
            <a:xfrm rot="2643874">
              <a:off x="2817371" y="3020966"/>
              <a:ext cx="4642785" cy="740229"/>
            </a:xfrm>
            <a:prstGeom prst="leftRightArrow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3" name="Tekstvak 41"/>
            <p:cNvSpPr txBox="1">
              <a:spLocks noChangeArrowheads="1"/>
            </p:cNvSpPr>
            <p:nvPr/>
          </p:nvSpPr>
          <p:spPr bwMode="auto">
            <a:xfrm>
              <a:off x="4200897" y="576943"/>
              <a:ext cx="2091539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600" b="1" dirty="0" smtClean="0">
                  <a:solidFill>
                    <a:srgbClr val="002060"/>
                  </a:solidFill>
                </a:rPr>
                <a:t>Koppeling projecten</a:t>
              </a:r>
            </a:p>
            <a:p>
              <a:pPr>
                <a:buFont typeface="Wingdings" pitchFamily="2" charset="2"/>
                <a:buChar char="Ø"/>
              </a:pPr>
              <a:r>
                <a:rPr lang="nl-NL" sz="1600" b="1" dirty="0" smtClean="0">
                  <a:solidFill>
                    <a:srgbClr val="002060"/>
                  </a:solidFill>
                </a:rPr>
                <a:t> &gt;100Mw</a:t>
              </a:r>
            </a:p>
            <a:p>
              <a:pPr>
                <a:buFont typeface="Wingdings" pitchFamily="2" charset="2"/>
                <a:buChar char="Ø"/>
              </a:pPr>
              <a:r>
                <a:rPr lang="nl-NL" sz="1600" b="1" dirty="0" smtClean="0">
                  <a:solidFill>
                    <a:srgbClr val="002060"/>
                  </a:solidFill>
                </a:rPr>
                <a:t> Positie Nieuwediep</a:t>
              </a:r>
              <a:endParaRPr lang="nl-NL" sz="16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098550" y="1490663"/>
            <a:ext cx="8045450" cy="4656137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Veel gehoorde opmerking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en-US" sz="2000" b="1" dirty="0" smtClean="0"/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Het zal wel zo’n vaart niet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lopen.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Er is toch niets meer aan te doen,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z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e komen er toch.</a:t>
            </a: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De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overlast zal toch best wel meevallen anders zouden ze dit toch niet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toelaten.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Ach, de agrariërs hebben het toch al moeilijk, mogen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ze!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De initiatiefnemers zijn dorpsgenoten van ons. Ik gun ze dit best en wil onze relatie niet hierdoor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schaden.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Het valt toch wel mee die molens, in vind ze best wel mooi en we krijgen er wat voor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terug.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295400" y="536575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Presentatie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741488" y="1404938"/>
            <a:ext cx="7402512" cy="49625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Geschiedenis</a:t>
            </a:r>
            <a:endParaRPr lang="nl-NL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Landelijk</a:t>
            </a: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Provincie (Drenthe)</a:t>
            </a: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Gemeente (Aa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Hunze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Zoekgebieden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&amp; projecten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(Windenergie: </a:t>
            </a:r>
            <a:r>
              <a:rPr lang="nl-NL" dirty="0" smtClean="0">
                <a:solidFill>
                  <a:schemeClr val="bg1"/>
                </a:solidFill>
              </a:rPr>
              <a:t>de </a:t>
            </a:r>
            <a:r>
              <a:rPr lang="nl-NL" dirty="0" err="1" smtClean="0">
                <a:solidFill>
                  <a:schemeClr val="bg1"/>
                </a:solidFill>
              </a:rPr>
              <a:t>voors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smtClean="0">
                <a:solidFill>
                  <a:schemeClr val="bg1"/>
                </a:solidFill>
              </a:rPr>
              <a:t>en </a:t>
            </a:r>
            <a:r>
              <a:rPr lang="nl-NL" dirty="0" err="1" smtClean="0">
                <a:solidFill>
                  <a:schemeClr val="bg1"/>
                </a:solidFill>
              </a:rPr>
              <a:t>tegens</a:t>
            </a:r>
            <a:r>
              <a:rPr lang="nl-NL" dirty="0" smtClean="0">
                <a:solidFill>
                  <a:schemeClr val="bg1"/>
                </a:solidFill>
              </a:rPr>
              <a:t>)</a:t>
            </a:r>
            <a:endParaRPr lang="nl-NL" dirty="0" smtClean="0">
              <a:solidFill>
                <a:schemeClr val="bg1"/>
              </a:solidFill>
            </a:endParaRPr>
          </a:p>
          <a:p>
            <a:r>
              <a:rPr lang="nl-NL" i="1" dirty="0" smtClean="0">
                <a:solidFill>
                  <a:schemeClr val="bg1">
                    <a:lumMod val="7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 Hunzedal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Hoe nu verder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838199" y="557667"/>
            <a:ext cx="7805057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Windenergie: de </a:t>
            </a: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voors</a:t>
            </a:r>
            <a:r>
              <a:rPr kumimoji="0" lang="nl-NL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nl-NL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tegens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892629" y="2130974"/>
            <a:ext cx="7783286" cy="285468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Markplaats november 2010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l-NL" sz="3200" dirty="0" smtClean="0">
                <a:solidFill>
                  <a:schemeClr val="bg1">
                    <a:lumMod val="85000"/>
                  </a:schemeClr>
                </a:solidFill>
              </a:rPr>
              <a:t>Windunie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Kritisch Platform</a:t>
            </a: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Windenergie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l-NL" sz="3200" noProof="0" dirty="0" err="1" smtClean="0">
                <a:solidFill>
                  <a:schemeClr val="bg1">
                    <a:lumMod val="85000"/>
                  </a:schemeClr>
                </a:solidFill>
              </a:rPr>
              <a:t>www.tegenwindhunzedal.nl</a:t>
            </a:r>
            <a:endParaRPr kumimoji="0" lang="nl-NL" sz="32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295400" y="536575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Presentatie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741488" y="1404938"/>
            <a:ext cx="7402512" cy="49625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Geschiedenis</a:t>
            </a:r>
            <a:endParaRPr lang="nl-NL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Landelijk</a:t>
            </a: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Provincie (Drenthe)</a:t>
            </a: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Gemeente (Aa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Hunze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Zoekgebieden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&amp; projecten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(Windenergie: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de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voors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tegens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nl-NL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nl-NL" i="1" dirty="0" smtClean="0">
                <a:solidFill>
                  <a:schemeClr val="bg1"/>
                </a:solidFill>
              </a:rPr>
              <a:t>Tegenwind</a:t>
            </a:r>
            <a:r>
              <a:rPr lang="nl-NL" dirty="0" smtClean="0">
                <a:solidFill>
                  <a:schemeClr val="bg1"/>
                </a:solidFill>
              </a:rPr>
              <a:t> Hunzedal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Hoe nu verder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260475" y="1651000"/>
            <a:ext cx="7883525" cy="41624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Wat opvalt aan de discussie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Kernpunten van ons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Geluidsoverlast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Slagschaduw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Ecologie/recreatie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Economie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De actualiteit</a:t>
            </a:r>
          </a:p>
          <a:p>
            <a:pPr>
              <a:buNone/>
            </a:pPr>
            <a:endParaRPr lang="en-US" sz="2000" b="1" dirty="0" smtClean="0"/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endParaRPr lang="nl-NL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34143" y="2253343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chemeClr val="bg1"/>
                </a:solidFill>
              </a:rPr>
              <a:t>De afmeting van de windturbines</a:t>
            </a:r>
            <a:endParaRPr lang="nl-NL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501" y="1048216"/>
            <a:ext cx="8046151" cy="528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486" y="1341892"/>
            <a:ext cx="8015951" cy="454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ogen wij u leren kennen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26" y="1958376"/>
            <a:ext cx="8016531" cy="2810393"/>
          </a:xfrm>
          <a:prstGeom prst="rect">
            <a:avLst/>
          </a:prstGeom>
          <a:noFill/>
        </p:spPr>
      </p:pic>
      <p:pic>
        <p:nvPicPr>
          <p:cNvPr id="2055" name="Picture 7" descr="http://images.emessaging.nl/NUO/09-004/i/n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25" cy="3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5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567" y="567159"/>
            <a:ext cx="3920661" cy="5856790"/>
          </a:xfrm>
          <a:prstGeom prst="rect">
            <a:avLst/>
          </a:prstGeom>
        </p:spPr>
      </p:pic>
      <p:pic>
        <p:nvPicPr>
          <p:cNvPr id="3" name="Afbeelding 2" descr="DSC05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3454" y="567159"/>
            <a:ext cx="3927478" cy="5866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5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0542" y="555172"/>
            <a:ext cx="4124246" cy="6160910"/>
          </a:xfrm>
          <a:prstGeom prst="rect">
            <a:avLst/>
          </a:prstGeom>
        </p:spPr>
      </p:pic>
      <p:pic>
        <p:nvPicPr>
          <p:cNvPr id="4" name="Picture 6" descr="Mogen wij u leren kennen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7145" y="4629729"/>
            <a:ext cx="1757026" cy="615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foto ke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8911" y="4607217"/>
            <a:ext cx="3168352" cy="2112235"/>
          </a:xfrm>
          <a:prstGeom prst="rect">
            <a:avLst/>
          </a:prstGeom>
        </p:spPr>
      </p:pic>
      <p:grpSp>
        <p:nvGrpSpPr>
          <p:cNvPr id="51" name="Groep 50"/>
          <p:cNvGrpSpPr/>
          <p:nvPr/>
        </p:nvGrpSpPr>
        <p:grpSpPr>
          <a:xfrm>
            <a:off x="3315381" y="5268686"/>
            <a:ext cx="3996065" cy="1128715"/>
            <a:chOff x="1900238" y="5257800"/>
            <a:chExt cx="3996065" cy="1128715"/>
          </a:xfrm>
        </p:grpSpPr>
        <p:grpSp>
          <p:nvGrpSpPr>
            <p:cNvPr id="49" name="Groep 48"/>
            <p:cNvGrpSpPr/>
            <p:nvPr/>
          </p:nvGrpSpPr>
          <p:grpSpPr>
            <a:xfrm>
              <a:off x="1900238" y="5257800"/>
              <a:ext cx="3996065" cy="1128715"/>
              <a:chOff x="1900238" y="5257800"/>
              <a:chExt cx="3996065" cy="1128715"/>
            </a:xfrm>
          </p:grpSpPr>
          <p:cxnSp>
            <p:nvCxnSpPr>
              <p:cNvPr id="19" name="Rechte verbindingslijn 18"/>
              <p:cNvCxnSpPr/>
              <p:nvPr/>
            </p:nvCxnSpPr>
            <p:spPr>
              <a:xfrm flipV="1">
                <a:off x="2786063" y="6057900"/>
                <a:ext cx="1204912" cy="476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19"/>
              <p:cNvCxnSpPr/>
              <p:nvPr/>
            </p:nvCxnSpPr>
            <p:spPr>
              <a:xfrm flipV="1">
                <a:off x="2781301" y="6358759"/>
                <a:ext cx="3115002" cy="277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chte verbindingslijn met pijl 21"/>
              <p:cNvCxnSpPr/>
              <p:nvPr/>
            </p:nvCxnSpPr>
            <p:spPr>
              <a:xfrm rot="5400000">
                <a:off x="3708799" y="6218636"/>
                <a:ext cx="326229" cy="476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kstvak 23"/>
              <p:cNvSpPr txBox="1"/>
              <p:nvPr/>
            </p:nvSpPr>
            <p:spPr>
              <a:xfrm>
                <a:off x="3829050" y="6084094"/>
                <a:ext cx="84772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 smtClean="0">
                    <a:solidFill>
                      <a:schemeClr val="bg1"/>
                    </a:solidFill>
                  </a:rPr>
                  <a:t>6,20m</a:t>
                </a:r>
                <a:endParaRPr lang="nl-NL" sz="1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" name="Rechte verbindingslijn 25"/>
              <p:cNvCxnSpPr/>
              <p:nvPr/>
            </p:nvCxnSpPr>
            <p:spPr>
              <a:xfrm flipV="1">
                <a:off x="1900238" y="5257800"/>
                <a:ext cx="2667000" cy="47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met pijl 28"/>
              <p:cNvCxnSpPr/>
              <p:nvPr/>
            </p:nvCxnSpPr>
            <p:spPr>
              <a:xfrm rot="16200000" flipH="1">
                <a:off x="3948115" y="5815015"/>
                <a:ext cx="1119186" cy="952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kstvak 33"/>
            <p:cNvSpPr txBox="1"/>
            <p:nvPr/>
          </p:nvSpPr>
          <p:spPr>
            <a:xfrm>
              <a:off x="4438649" y="5631657"/>
              <a:ext cx="8477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>
                  <a:solidFill>
                    <a:schemeClr val="bg1"/>
                  </a:solidFill>
                </a:rPr>
                <a:t>21,20m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ep 49"/>
          <p:cNvGrpSpPr/>
          <p:nvPr/>
        </p:nvGrpSpPr>
        <p:grpSpPr>
          <a:xfrm>
            <a:off x="2810685" y="-928313"/>
            <a:ext cx="5877617" cy="7327150"/>
            <a:chOff x="1395542" y="-939199"/>
            <a:chExt cx="5877617" cy="7327150"/>
          </a:xfrm>
        </p:grpSpPr>
        <p:pic>
          <p:nvPicPr>
            <p:cNvPr id="8" name="Afbeelding 7" descr="molen uitgesneden copy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542" y="-939199"/>
              <a:ext cx="2278818" cy="7327150"/>
            </a:xfrm>
            <a:prstGeom prst="rect">
              <a:avLst/>
            </a:prstGeom>
          </p:spPr>
        </p:pic>
        <p:cxnSp>
          <p:nvCxnSpPr>
            <p:cNvPr id="35" name="Rechte verbindingslijn 34"/>
            <p:cNvCxnSpPr/>
            <p:nvPr/>
          </p:nvCxnSpPr>
          <p:spPr>
            <a:xfrm flipV="1">
              <a:off x="2953407" y="1576553"/>
              <a:ext cx="2280744" cy="105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echte verbindingslijn met pijl 36"/>
            <p:cNvCxnSpPr/>
            <p:nvPr/>
          </p:nvCxnSpPr>
          <p:spPr>
            <a:xfrm rot="16200000" flipH="1">
              <a:off x="2672381" y="3949139"/>
              <a:ext cx="4790823" cy="6667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kstvak 43"/>
            <p:cNvSpPr txBox="1"/>
            <p:nvPr/>
          </p:nvSpPr>
          <p:spPr>
            <a:xfrm>
              <a:off x="5085036" y="3019836"/>
              <a:ext cx="8477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>
                  <a:solidFill>
                    <a:schemeClr val="bg1"/>
                  </a:solidFill>
                </a:rPr>
                <a:t>90m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Rechte verbindingslijn met pijl 44"/>
            <p:cNvCxnSpPr/>
            <p:nvPr/>
          </p:nvCxnSpPr>
          <p:spPr>
            <a:xfrm rot="16200000" flipH="1">
              <a:off x="2511771" y="3132289"/>
              <a:ext cx="6356539" cy="91964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kstvak 47"/>
            <p:cNvSpPr txBox="1"/>
            <p:nvPr/>
          </p:nvSpPr>
          <p:spPr>
            <a:xfrm>
              <a:off x="5773464" y="2016099"/>
              <a:ext cx="14996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>
                  <a:solidFill>
                    <a:schemeClr val="bg1"/>
                  </a:solidFill>
                </a:rPr>
                <a:t>135m tip van de wiek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903514" y="590324"/>
            <a:ext cx="7783286" cy="77039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1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Tegenwind</a:t>
            </a:r>
            <a:r>
              <a:rPr kumimoji="0" lang="nl-NL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Hunzedal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458685" y="1785257"/>
            <a:ext cx="7347858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>
              <a:lnSpc>
                <a:spcPct val="200000"/>
              </a:lnSpc>
              <a:buFont typeface="Wingdings" pitchFamily="2" charset="2"/>
              <a:buChar char="Ø"/>
            </a:pPr>
            <a:r>
              <a:rPr lang="nl-NL" sz="3600" dirty="0" smtClean="0">
                <a:solidFill>
                  <a:schemeClr val="bg1">
                    <a:lumMod val="85000"/>
                  </a:schemeClr>
                </a:solidFill>
              </a:rPr>
              <a:t>Waarom hier?</a:t>
            </a:r>
          </a:p>
          <a:p>
            <a:pPr marL="533400" indent="-533400">
              <a:lnSpc>
                <a:spcPct val="200000"/>
              </a:lnSpc>
              <a:buFont typeface="Wingdings" pitchFamily="2" charset="2"/>
              <a:buChar char="Ø"/>
            </a:pPr>
            <a:r>
              <a:rPr lang="nl-NL" sz="3600" dirty="0" smtClean="0">
                <a:solidFill>
                  <a:schemeClr val="bg1">
                    <a:lumMod val="85000"/>
                  </a:schemeClr>
                </a:solidFill>
              </a:rPr>
              <a:t>Is het wel nodig?</a:t>
            </a:r>
          </a:p>
          <a:p>
            <a:pPr marL="533400" indent="-533400">
              <a:lnSpc>
                <a:spcPct val="200000"/>
              </a:lnSpc>
              <a:buFont typeface="Wingdings" pitchFamily="2" charset="2"/>
              <a:buChar char="Ø"/>
            </a:pPr>
            <a:r>
              <a:rPr lang="nl-NL" sz="3600" dirty="0" smtClean="0">
                <a:solidFill>
                  <a:schemeClr val="bg1">
                    <a:lumMod val="85000"/>
                  </a:schemeClr>
                </a:solidFill>
              </a:rPr>
              <a:t>Wat kunnen we er aan doen?</a:t>
            </a:r>
            <a:endParaRPr lang="nl-NL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260475" y="1422400"/>
            <a:ext cx="7883525" cy="4967288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Wat opvalt aan de discussie</a:t>
            </a:r>
          </a:p>
          <a:p>
            <a:pPr>
              <a:buNone/>
            </a:pPr>
            <a:endParaRPr lang="nl-NL" sz="2000" b="1" dirty="0" smtClean="0">
              <a:solidFill>
                <a:schemeClr val="bg1"/>
              </a:solidFill>
            </a:endParaRP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NIMBY of NIVEA verwijt door niet gedupeerden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Zeer slechte communicatie vanuit 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Overheden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Initiatiefnemers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Niet veel kennis, wel veel meningen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Kennis wordt geblokt door kennis (verwarring en/of twijfel zaaien)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Nu tijdsdruk – BLOW akkoord 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is van 2001!</a:t>
            </a:r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endParaRPr lang="nl-N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022350" y="1422400"/>
            <a:ext cx="8121650" cy="4967288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Wat opvalt aan de discussie (vervolg)</a:t>
            </a:r>
          </a:p>
          <a:p>
            <a:pPr>
              <a:buNone/>
            </a:pPr>
            <a:endParaRPr lang="nl-NL" sz="2000" b="1" dirty="0" smtClean="0">
              <a:solidFill>
                <a:schemeClr val="bg1"/>
              </a:solidFill>
            </a:endParaRP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Windturbines worden gezien als een agrarische activiteit (extra gewas). Het groeit wel!!!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7% 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werkzaam 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in de agrarische sector, 93% dus niet. </a:t>
            </a:r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nl-NL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r>
              <a:rPr lang="nl-NL" sz="2700" i="1" u="sng" dirty="0" smtClean="0">
                <a:solidFill>
                  <a:schemeClr val="bg1">
                    <a:lumMod val="85000"/>
                  </a:schemeClr>
                </a:solidFill>
              </a:rPr>
              <a:t>Wel</a:t>
            </a:r>
            <a:r>
              <a:rPr lang="nl-NL" sz="2700" dirty="0" smtClean="0">
                <a:solidFill>
                  <a:schemeClr val="bg1">
                    <a:lumMod val="85000"/>
                  </a:schemeClr>
                </a:solidFill>
              </a:rPr>
              <a:t> a</a:t>
            </a:r>
            <a:r>
              <a:rPr lang="nl-NL" sz="2700" dirty="0" smtClean="0">
                <a:solidFill>
                  <a:schemeClr val="bg1">
                    <a:lumMod val="85000"/>
                  </a:schemeClr>
                </a:solidFill>
              </a:rPr>
              <a:t>grarisch </a:t>
            </a:r>
            <a:r>
              <a:rPr lang="nl-NL" sz="2700" dirty="0" smtClean="0">
                <a:solidFill>
                  <a:schemeClr val="bg1">
                    <a:lumMod val="85000"/>
                  </a:schemeClr>
                </a:solidFill>
              </a:rPr>
              <a:t>gebied, </a:t>
            </a:r>
            <a:r>
              <a:rPr lang="nl-NL" sz="2700" i="1" u="sng" dirty="0" smtClean="0">
                <a:solidFill>
                  <a:schemeClr val="bg1">
                    <a:lumMod val="85000"/>
                  </a:schemeClr>
                </a:solidFill>
              </a:rPr>
              <a:t>geen</a:t>
            </a:r>
            <a:r>
              <a:rPr lang="nl-NL" sz="27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sz="2700" dirty="0" smtClean="0">
                <a:solidFill>
                  <a:schemeClr val="bg1">
                    <a:lumMod val="85000"/>
                  </a:schemeClr>
                </a:solidFill>
              </a:rPr>
              <a:t>agrarische leefgemeenschap!</a:t>
            </a:r>
          </a:p>
          <a:p>
            <a:pPr>
              <a:buNone/>
            </a:pPr>
            <a:endParaRPr lang="nl-NL" sz="1400" u="sng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Vervanging van de landbouwsubsidies?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Opbrengst per Windturbine € 199.500,= per jaar</a:t>
            </a:r>
          </a:p>
          <a:p>
            <a:pPr lvl="1">
              <a:buNone/>
            </a:pPr>
            <a:r>
              <a:rPr lang="nl-NL" sz="2000" dirty="0" smtClean="0">
                <a:solidFill>
                  <a:schemeClr val="bg1">
                    <a:lumMod val="85000"/>
                  </a:schemeClr>
                </a:solidFill>
              </a:rPr>
              <a:t>(bron: verslag expertbijeenkomst windenergie Drenthe) </a:t>
            </a:r>
          </a:p>
          <a:p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endParaRPr lang="nl-N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260475" y="1422400"/>
            <a:ext cx="7883525" cy="4967288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Wat opvalt aan de discussie (vervolg)</a:t>
            </a:r>
          </a:p>
          <a:p>
            <a:pPr>
              <a:buNone/>
            </a:pPr>
            <a:endParaRPr lang="nl-NL" sz="2000" b="1" dirty="0" smtClean="0">
              <a:solidFill>
                <a:schemeClr val="bg1"/>
              </a:solidFill>
            </a:endParaRP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BLOW 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- akkoord is van 2001. Ontwikkelingen gaan verder, geen evaluatie of aanpassing van dit akkoord 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gevonden t.a.v. 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alternatieven op Windenergie</a:t>
            </a:r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Volgorde praten/informeren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Gemeente en initiatiefnemers</a:t>
            </a:r>
          </a:p>
          <a:p>
            <a:pPr lvl="1"/>
            <a:r>
              <a:rPr lang="nl-NL" sz="2400" dirty="0" err="1" smtClean="0">
                <a:solidFill>
                  <a:schemeClr val="bg1">
                    <a:lumMod val="85000"/>
                  </a:schemeClr>
                </a:solidFill>
              </a:rPr>
              <a:t>NGO’s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 en andere groeperingen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Bevolking</a:t>
            </a:r>
          </a:p>
          <a:p>
            <a:pPr marL="342900" lvl="1" indent="-342900">
              <a:buNone/>
            </a:pPr>
            <a:r>
              <a:rPr lang="nl-NL" sz="2000" dirty="0" smtClean="0">
                <a:solidFill>
                  <a:schemeClr val="bg1">
                    <a:lumMod val="85000"/>
                  </a:schemeClr>
                </a:solidFill>
              </a:rPr>
              <a:t>	(bron: verslag expertbijeenkomst windenergie Drenthe) </a:t>
            </a:r>
          </a:p>
          <a:p>
            <a:pPr>
              <a:buNone/>
            </a:pPr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endParaRPr lang="nl-N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034143" y="1937203"/>
            <a:ext cx="4071938" cy="443071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nl-NL" sz="1600" b="1" dirty="0" smtClean="0">
                <a:solidFill>
                  <a:schemeClr val="bg1">
                    <a:lumMod val="85000"/>
                  </a:schemeClr>
                </a:solidFill>
              </a:rPr>
              <a:t>Vijf criteria voor een goed proces </a:t>
            </a:r>
          </a:p>
          <a:p>
            <a:pPr>
              <a:buNone/>
            </a:pPr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1. Betrokkenheid </a:t>
            </a: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Serieus contact met alle betrokkenen </a:t>
            </a: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Overheden spelen hier een rol </a:t>
            </a: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Neem de tijd</a:t>
            </a:r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nl-NL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Mensen moeten de tijd krijgen </a:t>
            </a: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Langsgaan bij de betrokkenen door overheden </a:t>
            </a: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Op bezoek bij locaties waar windparken zijn </a:t>
            </a:r>
          </a:p>
          <a:p>
            <a:endParaRPr lang="nl-NL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2. Transparantie </a:t>
            </a: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Iedereen dezelfde informatie </a:t>
            </a: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Geen verborgen </a:t>
            </a:r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agenda’s </a:t>
            </a:r>
            <a:endParaRPr lang="nl-NL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Zorg voor kennisontwikkeling </a:t>
            </a:r>
          </a:p>
          <a:p>
            <a:pPr>
              <a:buNone/>
            </a:pPr>
            <a:endParaRPr lang="nl-NL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16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464629" y="2013857"/>
            <a:ext cx="30915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Overval elkaar niet 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Ken de ruimtelijke belemmeringen 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Vraag jezelf af of je niets vergeten bent. </a:t>
            </a:r>
          </a:p>
          <a:p>
            <a:pPr marL="271463" indent="-271463"/>
            <a:endParaRPr lang="nl-NL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3. Passend bij de (</a:t>
            </a:r>
            <a:r>
              <a:rPr lang="nl-NL" sz="1600" dirty="0" err="1" smtClean="0">
                <a:solidFill>
                  <a:schemeClr val="bg1">
                    <a:lumMod val="85000"/>
                  </a:schemeClr>
                </a:solidFill>
              </a:rPr>
              <a:t>bestuurs</a:t>
            </a:r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)cultuur </a:t>
            </a:r>
          </a:p>
          <a:p>
            <a:endParaRPr lang="nl-NL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4. Lusten en lasten </a:t>
            </a: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Zorg dat je de lusten en lasten in het gebied bij alle betrokkenen goed in beeld hebt. </a:t>
            </a:r>
          </a:p>
          <a:p>
            <a:endParaRPr lang="nl-NL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1600" dirty="0" smtClean="0">
                <a:solidFill>
                  <a:schemeClr val="bg1">
                    <a:lumMod val="85000"/>
                  </a:schemeClr>
                </a:solidFill>
              </a:rPr>
              <a:t>5. Communicatie </a:t>
            </a:r>
            <a:endParaRPr lang="nl-NL" sz="1600" dirty="0"/>
          </a:p>
        </p:txBody>
      </p:sp>
      <p:sp>
        <p:nvSpPr>
          <p:cNvPr id="6" name="Rechthoek 5"/>
          <p:cNvSpPr/>
          <p:nvPr/>
        </p:nvSpPr>
        <p:spPr>
          <a:xfrm>
            <a:off x="1985474" y="1306677"/>
            <a:ext cx="5570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Wat opvalt aan de discussie (vervolg)</a:t>
            </a:r>
            <a:endParaRPr lang="nl-NL" sz="2800" dirty="0"/>
          </a:p>
        </p:txBody>
      </p:sp>
      <p:sp>
        <p:nvSpPr>
          <p:cNvPr id="7" name="Rechthoek 6"/>
          <p:cNvSpPr/>
          <p:nvPr/>
        </p:nvSpPr>
        <p:spPr>
          <a:xfrm>
            <a:off x="4332515" y="60449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400" b="1" dirty="0" smtClean="0">
                <a:solidFill>
                  <a:schemeClr val="bg1">
                    <a:lumMod val="85000"/>
                  </a:schemeClr>
                </a:solidFill>
              </a:rPr>
              <a:t>(bron: verslag expertbijeenkomst windenergie Drenthe) </a:t>
            </a:r>
            <a:endParaRPr lang="nl-NL" sz="1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477963" y="1651000"/>
            <a:ext cx="7666037" cy="41624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Wat opvalt aan de discussie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Kernpunten van ons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Geluidsoverlast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Slagschaduw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Ecologie/recreatie</a:t>
            </a:r>
            <a:endParaRPr lang="nl-NL" dirty="0" smtClean="0">
              <a:solidFill>
                <a:schemeClr val="bg1"/>
              </a:solidFill>
            </a:endParaRP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Economie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De actualiteit</a:t>
            </a:r>
          </a:p>
          <a:p>
            <a:pPr>
              <a:buNone/>
            </a:pPr>
            <a:endParaRPr lang="en-US" sz="2000" b="1" dirty="0" smtClean="0"/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endParaRPr lang="nl-NL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260475" y="3810000"/>
            <a:ext cx="7883525" cy="2319338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sz="3600" dirty="0" smtClean="0">
                <a:solidFill>
                  <a:srgbClr val="FF0000"/>
                </a:solidFill>
              </a:rPr>
              <a:t>Het </a:t>
            </a:r>
            <a:r>
              <a:rPr lang="nl-NL" sz="3600" dirty="0" smtClean="0">
                <a:solidFill>
                  <a:srgbClr val="FF0000"/>
                </a:solidFill>
              </a:rPr>
              <a:t>geluid van de turbines overschrijdt ALLE Nederlandse normen tot 1600 meter afstand van het windpark.</a:t>
            </a:r>
          </a:p>
          <a:p>
            <a:pPr algn="ctr"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buNone/>
            </a:pP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nl-NL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nl-NL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 algn="ctr"/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687287" y="1802564"/>
            <a:ext cx="658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l-NL" sz="3200" dirty="0" smtClean="0">
                <a:solidFill>
                  <a:schemeClr val="bg1">
                    <a:lumMod val="85000"/>
                  </a:schemeClr>
                </a:solidFill>
              </a:rPr>
              <a:t>Kernpunten van ons – Geluidsoverlast</a:t>
            </a:r>
          </a:p>
          <a:p>
            <a:pPr>
              <a:buNone/>
            </a:pPr>
            <a:endParaRPr lang="nl-NL" sz="32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buNone/>
            </a:pPr>
            <a:r>
              <a:rPr lang="nl-NL" sz="3200" u="sng" dirty="0" smtClean="0">
                <a:solidFill>
                  <a:schemeClr val="bg1">
                    <a:lumMod val="85000"/>
                  </a:schemeClr>
                </a:solidFill>
              </a:rPr>
              <a:t>Rapport prof. v.d. Berg (RUG)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-828675" y="-1738003"/>
            <a:ext cx="16622713" cy="16633826"/>
            <a:chOff x="-828675" y="-1827213"/>
            <a:chExt cx="16622713" cy="16633826"/>
          </a:xfrm>
        </p:grpSpPr>
        <p:grpSp>
          <p:nvGrpSpPr>
            <p:cNvPr id="3" name="Groep 16"/>
            <p:cNvGrpSpPr>
              <a:grpSpLocks/>
            </p:cNvGrpSpPr>
            <p:nvPr/>
          </p:nvGrpSpPr>
          <p:grpSpPr bwMode="auto">
            <a:xfrm>
              <a:off x="-828675" y="-1827213"/>
              <a:ext cx="16622714" cy="16633827"/>
              <a:chOff x="-1458051" y="-1107504"/>
              <a:chExt cx="8748626" cy="8753852"/>
            </a:xfrm>
          </p:grpSpPr>
          <p:pic>
            <p:nvPicPr>
              <p:cNvPr id="39" name="Afbeelding 10" descr="ZW2.jp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-219600" y="2026800"/>
                <a:ext cx="4381097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Afbeelding 11" descr="ZO2.jpg"/>
              <p:cNvPicPr>
                <a:picLocks noChangeAspect="1"/>
              </p:cNvPicPr>
              <p:nvPr/>
            </p:nvPicPr>
            <p:blipFill>
              <a:blip r:embed="rId3" cstate="print"/>
              <a:srcRect t="72417"/>
              <a:stretch>
                <a:fillRect/>
              </a:stretch>
            </p:blipFill>
            <p:spPr bwMode="auto">
              <a:xfrm rot="5400000">
                <a:off x="4158825" y="4509973"/>
                <a:ext cx="4371843" cy="1891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Afbeelding 12" descr="NO2.jpg"/>
              <p:cNvPicPr>
                <a:picLocks noChangeAspect="1"/>
              </p:cNvPicPr>
              <p:nvPr/>
            </p:nvPicPr>
            <p:blipFill>
              <a:blip r:embed="rId4" cstate="print"/>
              <a:srcRect b="72572"/>
              <a:stretch>
                <a:fillRect/>
              </a:stretch>
            </p:blipFill>
            <p:spPr bwMode="auto">
              <a:xfrm rot="-5400000">
                <a:off x="4155380" y="146844"/>
                <a:ext cx="4389543" cy="1880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Afbeelding 13" descr="NW2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5400000">
                <a:off x="-226856" y="-2338303"/>
                <a:ext cx="4395612" cy="6857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9432957" y="12203077"/>
              <a:ext cx="1916118" cy="784223"/>
              <a:chOff x="4286" y="4655"/>
              <a:chExt cx="635" cy="260"/>
            </a:xfrm>
          </p:grpSpPr>
          <p:sp>
            <p:nvSpPr>
              <p:cNvPr id="35" name="Oval 17"/>
              <p:cNvSpPr>
                <a:spLocks noChangeAspect="1" noChangeArrowheads="1"/>
              </p:cNvSpPr>
              <p:nvPr/>
            </p:nvSpPr>
            <p:spPr bwMode="auto">
              <a:xfrm>
                <a:off x="4286" y="4858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36" name="Oval 18"/>
              <p:cNvSpPr>
                <a:spLocks noChangeAspect="1" noChangeArrowheads="1"/>
              </p:cNvSpPr>
              <p:nvPr/>
            </p:nvSpPr>
            <p:spPr bwMode="auto">
              <a:xfrm>
                <a:off x="4671" y="4722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37" name="Oval 19"/>
              <p:cNvSpPr>
                <a:spLocks noChangeAspect="1" noChangeArrowheads="1"/>
              </p:cNvSpPr>
              <p:nvPr/>
            </p:nvSpPr>
            <p:spPr bwMode="auto">
              <a:xfrm>
                <a:off x="4478" y="4790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38" name="Oval 20"/>
              <p:cNvSpPr>
                <a:spLocks noChangeAspect="1" noChangeArrowheads="1"/>
              </p:cNvSpPr>
              <p:nvPr/>
            </p:nvSpPr>
            <p:spPr bwMode="auto">
              <a:xfrm>
                <a:off x="4864" y="4655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</p:grp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7791440" y="6557970"/>
              <a:ext cx="1266824" cy="1301751"/>
              <a:chOff x="3742" y="2783"/>
              <a:chExt cx="420" cy="432"/>
            </a:xfrm>
          </p:grpSpPr>
          <p:sp>
            <p:nvSpPr>
              <p:cNvPr id="31" name="Oval 21"/>
              <p:cNvSpPr>
                <a:spLocks noChangeAspect="1" noChangeArrowheads="1"/>
              </p:cNvSpPr>
              <p:nvPr/>
            </p:nvSpPr>
            <p:spPr bwMode="auto">
              <a:xfrm>
                <a:off x="3742" y="2783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32" name="Oval 22"/>
              <p:cNvSpPr>
                <a:spLocks noChangeAspect="1" noChangeArrowheads="1"/>
              </p:cNvSpPr>
              <p:nvPr/>
            </p:nvSpPr>
            <p:spPr bwMode="auto">
              <a:xfrm>
                <a:off x="3863" y="2908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33" name="Oval 23"/>
              <p:cNvSpPr>
                <a:spLocks noChangeAspect="1" noChangeArrowheads="1"/>
              </p:cNvSpPr>
              <p:nvPr/>
            </p:nvSpPr>
            <p:spPr bwMode="auto">
              <a:xfrm>
                <a:off x="3984" y="3033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34" name="Oval 24"/>
              <p:cNvSpPr>
                <a:spLocks noChangeAspect="1" noChangeArrowheads="1"/>
              </p:cNvSpPr>
              <p:nvPr/>
            </p:nvSpPr>
            <p:spPr bwMode="auto">
              <a:xfrm>
                <a:off x="4105" y="3158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</p:grp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3230541" y="2181214"/>
              <a:ext cx="2235192" cy="2222494"/>
              <a:chOff x="2230" y="1332"/>
              <a:chExt cx="741" cy="737"/>
            </a:xfrm>
          </p:grpSpPr>
          <p:sp>
            <p:nvSpPr>
              <p:cNvPr id="25" name="Oval 25"/>
              <p:cNvSpPr>
                <a:spLocks noChangeAspect="1" noChangeArrowheads="1"/>
              </p:cNvSpPr>
              <p:nvPr/>
            </p:nvSpPr>
            <p:spPr bwMode="auto">
              <a:xfrm>
                <a:off x="2230" y="1332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26" name="Oval 26"/>
              <p:cNvSpPr>
                <a:spLocks noChangeAspect="1" noChangeArrowheads="1"/>
              </p:cNvSpPr>
              <p:nvPr/>
            </p:nvSpPr>
            <p:spPr bwMode="auto">
              <a:xfrm>
                <a:off x="2366" y="1468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27" name="Oval 27"/>
              <p:cNvSpPr>
                <a:spLocks noChangeAspect="1" noChangeArrowheads="1"/>
              </p:cNvSpPr>
              <p:nvPr/>
            </p:nvSpPr>
            <p:spPr bwMode="auto">
              <a:xfrm>
                <a:off x="2503" y="1604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28" name="Oval 28"/>
              <p:cNvSpPr>
                <a:spLocks noChangeAspect="1" noChangeArrowheads="1"/>
              </p:cNvSpPr>
              <p:nvPr/>
            </p:nvSpPr>
            <p:spPr bwMode="auto">
              <a:xfrm>
                <a:off x="2640" y="1740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29" name="Oval 29"/>
              <p:cNvSpPr>
                <a:spLocks noChangeAspect="1" noChangeArrowheads="1"/>
              </p:cNvSpPr>
              <p:nvPr/>
            </p:nvSpPr>
            <p:spPr bwMode="auto">
              <a:xfrm>
                <a:off x="2777" y="1876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  <p:sp>
            <p:nvSpPr>
              <p:cNvPr id="30" name="Oval 30"/>
              <p:cNvSpPr>
                <a:spLocks noChangeAspect="1" noChangeArrowheads="1"/>
              </p:cNvSpPr>
              <p:nvPr/>
            </p:nvSpPr>
            <p:spPr bwMode="auto">
              <a:xfrm>
                <a:off x="2914" y="2012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nl-NL" sz="1200"/>
              </a:p>
            </p:txBody>
          </p:sp>
        </p:grpSp>
        <p:sp>
          <p:nvSpPr>
            <p:cNvPr id="7" name="Line 53"/>
            <p:cNvSpPr>
              <a:spLocks noChangeShapeType="1"/>
            </p:cNvSpPr>
            <p:nvPr/>
          </p:nvSpPr>
          <p:spPr bwMode="auto">
            <a:xfrm>
              <a:off x="2317750" y="2763838"/>
              <a:ext cx="2054225" cy="2051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Line 55"/>
            <p:cNvSpPr>
              <a:spLocks noChangeShapeType="1"/>
            </p:cNvSpPr>
            <p:nvPr/>
          </p:nvSpPr>
          <p:spPr bwMode="auto">
            <a:xfrm>
              <a:off x="7170738" y="7245350"/>
              <a:ext cx="1095375" cy="112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Line 56"/>
            <p:cNvSpPr>
              <a:spLocks noChangeShapeType="1"/>
            </p:cNvSpPr>
            <p:nvPr/>
          </p:nvSpPr>
          <p:spPr bwMode="auto">
            <a:xfrm flipV="1">
              <a:off x="9228138" y="11464925"/>
              <a:ext cx="1709737" cy="600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 flipV="1">
              <a:off x="9845675" y="13160375"/>
              <a:ext cx="1776413" cy="547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Line 58"/>
            <p:cNvSpPr>
              <a:spLocks noChangeShapeType="1"/>
            </p:cNvSpPr>
            <p:nvPr/>
          </p:nvSpPr>
          <p:spPr bwMode="auto">
            <a:xfrm>
              <a:off x="8612188" y="6048375"/>
              <a:ext cx="1095375" cy="112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Line 59"/>
            <p:cNvSpPr>
              <a:spLocks noChangeShapeType="1"/>
            </p:cNvSpPr>
            <p:nvPr/>
          </p:nvSpPr>
          <p:spPr bwMode="auto">
            <a:xfrm>
              <a:off x="3686175" y="1393825"/>
              <a:ext cx="2054225" cy="2051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Ovaal 12"/>
            <p:cNvSpPr/>
            <p:nvPr/>
          </p:nvSpPr>
          <p:spPr>
            <a:xfrm rot="20506361">
              <a:off x="8586788" y="11495088"/>
              <a:ext cx="3648075" cy="22113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nl-NL" sz="1200"/>
            </a:p>
          </p:txBody>
        </p:sp>
        <p:sp>
          <p:nvSpPr>
            <p:cNvPr id="14" name="Ovaal 13"/>
            <p:cNvSpPr>
              <a:spLocks noChangeArrowheads="1"/>
            </p:cNvSpPr>
            <p:nvPr/>
          </p:nvSpPr>
          <p:spPr bwMode="auto">
            <a:xfrm rot="2749984">
              <a:off x="1984375" y="2017713"/>
              <a:ext cx="4833938" cy="2551112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nl-NL" sz="120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5" name="Boog 14"/>
            <p:cNvSpPr/>
            <p:nvPr/>
          </p:nvSpPr>
          <p:spPr>
            <a:xfrm rot="20407283">
              <a:off x="7823200" y="10452100"/>
              <a:ext cx="5049838" cy="4262438"/>
            </a:xfrm>
            <a:prstGeom prst="arc">
              <a:avLst>
                <a:gd name="adj1" fmla="val 16200000"/>
                <a:gd name="adj2" fmla="val 16195967"/>
              </a:avLst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nl-NL" sz="1200"/>
            </a:p>
          </p:txBody>
        </p:sp>
        <p:grpSp>
          <p:nvGrpSpPr>
            <p:cNvPr id="16" name="Group 33"/>
            <p:cNvGrpSpPr>
              <a:grpSpLocks/>
            </p:cNvGrpSpPr>
            <p:nvPr/>
          </p:nvGrpSpPr>
          <p:grpSpPr bwMode="auto">
            <a:xfrm>
              <a:off x="2298700" y="79375"/>
              <a:ext cx="8223250" cy="9769475"/>
              <a:chOff x="1448" y="50"/>
              <a:chExt cx="5180" cy="6154"/>
            </a:xfrm>
          </p:grpSpPr>
          <p:sp>
            <p:nvSpPr>
              <p:cNvPr id="21" name="Boog 20"/>
              <p:cNvSpPr/>
              <p:nvPr/>
            </p:nvSpPr>
            <p:spPr>
              <a:xfrm rot="2722968">
                <a:off x="3618" y="3194"/>
                <a:ext cx="3352" cy="2668"/>
              </a:xfrm>
              <a:prstGeom prst="arc">
                <a:avLst>
                  <a:gd name="adj1" fmla="val 13064950"/>
                  <a:gd name="adj2" fmla="val 8658154"/>
                </a:avLst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nl-NL" sz="1200"/>
              </a:p>
            </p:txBody>
          </p:sp>
          <p:sp>
            <p:nvSpPr>
              <p:cNvPr id="22" name="Boog 21"/>
              <p:cNvSpPr/>
              <p:nvPr/>
            </p:nvSpPr>
            <p:spPr>
              <a:xfrm rot="19042681">
                <a:off x="4612" y="2006"/>
                <a:ext cx="940" cy="1050"/>
              </a:xfrm>
              <a:prstGeom prst="arc">
                <a:avLst>
                  <a:gd name="adj1" fmla="val 7579529"/>
                  <a:gd name="adj2" fmla="val 13206124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nl-NL" sz="1200"/>
              </a:p>
            </p:txBody>
          </p:sp>
          <p:sp>
            <p:nvSpPr>
              <p:cNvPr id="23" name="Boog 22"/>
              <p:cNvSpPr/>
              <p:nvPr/>
            </p:nvSpPr>
            <p:spPr>
              <a:xfrm rot="19437263">
                <a:off x="2642" y="3954"/>
                <a:ext cx="1172" cy="983"/>
              </a:xfrm>
              <a:prstGeom prst="arc">
                <a:avLst>
                  <a:gd name="adj1" fmla="val 19174794"/>
                  <a:gd name="adj2" fmla="val 1019005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nl-NL" sz="1200"/>
              </a:p>
            </p:txBody>
          </p:sp>
          <p:sp>
            <p:nvSpPr>
              <p:cNvPr id="24" name="Boog 23"/>
              <p:cNvSpPr/>
              <p:nvPr/>
            </p:nvSpPr>
            <p:spPr>
              <a:xfrm rot="2722968">
                <a:off x="740" y="758"/>
                <a:ext cx="4186" cy="2770"/>
              </a:xfrm>
              <a:prstGeom prst="arc">
                <a:avLst>
                  <a:gd name="adj1" fmla="val 1697123"/>
                  <a:gd name="adj2" fmla="val 19737643"/>
                </a:avLst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nl-NL" sz="1200"/>
              </a:p>
            </p:txBody>
          </p:sp>
        </p:grpSp>
        <p:sp>
          <p:nvSpPr>
            <p:cNvPr id="17" name="Tekstvak 43"/>
            <p:cNvSpPr txBox="1">
              <a:spLocks noChangeArrowheads="1"/>
            </p:cNvSpPr>
            <p:nvPr/>
          </p:nvSpPr>
          <p:spPr bwMode="auto">
            <a:xfrm>
              <a:off x="1692275" y="5949950"/>
              <a:ext cx="2519363" cy="584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Annerveen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18" name="Text Box 39"/>
            <p:cNvSpPr txBox="1">
              <a:spLocks noChangeArrowheads="1"/>
            </p:cNvSpPr>
            <p:nvPr/>
          </p:nvSpPr>
          <p:spPr bwMode="auto">
            <a:xfrm>
              <a:off x="5795963" y="5373688"/>
              <a:ext cx="2232025" cy="64135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nl-NL" b="1">
                  <a:solidFill>
                    <a:srgbClr val="FF3300"/>
                  </a:solidFill>
                  <a:cs typeface="Arial" charset="0"/>
                </a:rPr>
                <a:t>“algemene” norm industriegebieden</a:t>
              </a:r>
            </a:p>
          </p:txBody>
        </p:sp>
        <p:sp>
          <p:nvSpPr>
            <p:cNvPr id="19" name="Text Box 40"/>
            <p:cNvSpPr txBox="1">
              <a:spLocks noChangeArrowheads="1"/>
            </p:cNvSpPr>
            <p:nvPr/>
          </p:nvSpPr>
          <p:spPr bwMode="auto">
            <a:xfrm>
              <a:off x="6911975" y="2205038"/>
              <a:ext cx="2232025" cy="64135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nl-NL" b="1">
                  <a:solidFill>
                    <a:srgbClr val="FF3300"/>
                  </a:solidFill>
                  <a:cs typeface="Arial" charset="0"/>
                </a:rPr>
                <a:t>juiste norm netjes berekend</a:t>
              </a:r>
            </a:p>
          </p:txBody>
        </p:sp>
        <p:sp>
          <p:nvSpPr>
            <p:cNvPr id="20" name="Text Box 41"/>
            <p:cNvSpPr txBox="1">
              <a:spLocks noChangeArrowheads="1"/>
            </p:cNvSpPr>
            <p:nvPr/>
          </p:nvSpPr>
          <p:spPr bwMode="auto">
            <a:xfrm>
              <a:off x="4284663" y="836613"/>
              <a:ext cx="2447925" cy="915987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b="1">
                  <a:solidFill>
                    <a:srgbClr val="FF3300"/>
                  </a:solidFill>
                  <a:cs typeface="Arial" charset="0"/>
                </a:rPr>
                <a:t>Enercon E82, 3 MW</a:t>
              </a:r>
            </a:p>
            <a:p>
              <a:pPr algn="ctr"/>
              <a:r>
                <a:rPr lang="nl-NL" b="1">
                  <a:solidFill>
                    <a:srgbClr val="FF3300"/>
                  </a:solidFill>
                  <a:cs typeface="Arial" charset="0"/>
                </a:rPr>
                <a:t>ashoogte 90 m</a:t>
              </a:r>
            </a:p>
            <a:p>
              <a:pPr algn="ctr"/>
              <a:r>
                <a:rPr lang="nl-NL" b="1">
                  <a:solidFill>
                    <a:srgbClr val="FF3300"/>
                  </a:solidFill>
                  <a:cs typeface="Arial" charset="0"/>
                </a:rPr>
                <a:t>rotordiameter 90 m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-4284663" y="-5942013"/>
            <a:ext cx="16621126" cy="16643351"/>
            <a:chOff x="-4284663" y="-5942013"/>
            <a:chExt cx="16621126" cy="16643351"/>
          </a:xfrm>
        </p:grpSpPr>
        <p:grpSp>
          <p:nvGrpSpPr>
            <p:cNvPr id="3" name="Groep 37"/>
            <p:cNvGrpSpPr>
              <a:grpSpLocks/>
            </p:cNvGrpSpPr>
            <p:nvPr/>
          </p:nvGrpSpPr>
          <p:grpSpPr bwMode="auto">
            <a:xfrm>
              <a:off x="-4284663" y="-5942014"/>
              <a:ext cx="16621127" cy="16643355"/>
              <a:chOff x="395536" y="-1251520"/>
              <a:chExt cx="8748464" cy="8759826"/>
            </a:xfrm>
          </p:grpSpPr>
          <p:grpSp>
            <p:nvGrpSpPr>
              <p:cNvPr id="7" name="Groep 16"/>
              <p:cNvGrpSpPr>
                <a:grpSpLocks/>
              </p:cNvGrpSpPr>
              <p:nvPr/>
            </p:nvGrpSpPr>
            <p:grpSpPr bwMode="auto">
              <a:xfrm>
                <a:off x="395536" y="-1251520"/>
                <a:ext cx="8748464" cy="8759826"/>
                <a:chOff x="-1458051" y="-1112406"/>
                <a:chExt cx="8748626" cy="8758754"/>
              </a:xfrm>
            </p:grpSpPr>
            <p:pic>
              <p:nvPicPr>
                <p:cNvPr id="39" name="Afbeelding 10" descr="ZW2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5400000">
                  <a:off x="-219600" y="2026800"/>
                  <a:ext cx="4381097" cy="685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Afbeelding 11" descr="ZO2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t="72417"/>
                <a:stretch>
                  <a:fillRect/>
                </a:stretch>
              </p:blipFill>
              <p:spPr bwMode="auto">
                <a:xfrm rot="5400000">
                  <a:off x="4158825" y="4509973"/>
                  <a:ext cx="4371843" cy="18916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Afbeelding 12" descr="NO2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 b="72572"/>
                <a:stretch>
                  <a:fillRect/>
                </a:stretch>
              </p:blipFill>
              <p:spPr bwMode="auto">
                <a:xfrm rot="-5400000">
                  <a:off x="4155380" y="146844"/>
                  <a:ext cx="4389543" cy="18808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Afbeelding 13" descr="NW2.jpg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-5400000">
                  <a:off x="-223200" y="-2343600"/>
                  <a:ext cx="4395612" cy="685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3"/>
              <p:cNvGrpSpPr>
                <a:grpSpLocks/>
              </p:cNvGrpSpPr>
              <p:nvPr/>
            </p:nvGrpSpPr>
            <p:grpSpPr bwMode="auto">
              <a:xfrm>
                <a:off x="5796243" y="6138329"/>
                <a:ext cx="1008068" cy="412752"/>
                <a:chOff x="4286" y="4655"/>
                <a:chExt cx="635" cy="260"/>
              </a:xfrm>
            </p:grpSpPr>
            <p:sp>
              <p:nvSpPr>
                <p:cNvPr id="35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4286" y="4858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3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671" y="4722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37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478" y="4790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38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4864" y="4655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</p:grpSp>
          <p:grpSp>
            <p:nvGrpSpPr>
              <p:cNvPr id="16" name="Group 31"/>
              <p:cNvGrpSpPr>
                <a:grpSpLocks/>
              </p:cNvGrpSpPr>
              <p:nvPr/>
            </p:nvGrpSpPr>
            <p:grpSpPr bwMode="auto">
              <a:xfrm>
                <a:off x="4932656" y="3166523"/>
                <a:ext cx="666755" cy="685805"/>
                <a:chOff x="3742" y="2783"/>
                <a:chExt cx="420" cy="432"/>
              </a:xfrm>
            </p:grpSpPr>
            <p:sp>
              <p:nvSpPr>
                <p:cNvPr id="31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3742" y="2783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32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863" y="2908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33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033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34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4105" y="3158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</p:grpSp>
          <p:grpSp>
            <p:nvGrpSpPr>
              <p:cNvPr id="17" name="Group 32"/>
              <p:cNvGrpSpPr>
                <a:grpSpLocks/>
              </p:cNvGrpSpPr>
              <p:nvPr/>
            </p:nvGrpSpPr>
            <p:grpSpPr bwMode="auto">
              <a:xfrm>
                <a:off x="2532332" y="863041"/>
                <a:ext cx="1176345" cy="1169993"/>
                <a:chOff x="2230" y="1332"/>
                <a:chExt cx="741" cy="737"/>
              </a:xfrm>
            </p:grpSpPr>
            <p:sp>
              <p:nvSpPr>
                <p:cNvPr id="25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32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26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366" y="1468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27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03" y="1604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28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640" y="1740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29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777" y="1876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  <p:sp>
              <p:nvSpPr>
                <p:cNvPr id="30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914" y="2012"/>
                  <a:ext cx="57" cy="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nl-NL" sz="1200"/>
                </a:p>
              </p:txBody>
            </p:sp>
          </p:grpSp>
          <p:sp>
            <p:nvSpPr>
              <p:cNvPr id="19" name="Line 53"/>
              <p:cNvSpPr>
                <a:spLocks noChangeShapeType="1"/>
              </p:cNvSpPr>
              <p:nvPr/>
            </p:nvSpPr>
            <p:spPr bwMode="auto">
              <a:xfrm>
                <a:off x="2051299" y="1169418"/>
                <a:ext cx="1081087" cy="1079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" name="Line 55"/>
              <p:cNvSpPr>
                <a:spLocks noChangeShapeType="1"/>
              </p:cNvSpPr>
              <p:nvPr/>
            </p:nvSpPr>
            <p:spPr bwMode="auto">
              <a:xfrm>
                <a:off x="4605586" y="3528443"/>
                <a:ext cx="576263" cy="593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1" name="Line 56"/>
              <p:cNvSpPr>
                <a:spLocks noChangeShapeType="1"/>
              </p:cNvSpPr>
              <p:nvPr/>
            </p:nvSpPr>
            <p:spPr bwMode="auto">
              <a:xfrm flipV="1">
                <a:off x="5688261" y="5749355"/>
                <a:ext cx="900113" cy="3159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2" name="Line 57"/>
              <p:cNvSpPr>
                <a:spLocks noChangeShapeType="1"/>
              </p:cNvSpPr>
              <p:nvPr/>
            </p:nvSpPr>
            <p:spPr bwMode="auto">
              <a:xfrm flipV="1">
                <a:off x="6013699" y="6641530"/>
                <a:ext cx="935037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3" name="Line 58"/>
              <p:cNvSpPr>
                <a:spLocks noChangeShapeType="1"/>
              </p:cNvSpPr>
              <p:nvPr/>
            </p:nvSpPr>
            <p:spPr bwMode="auto">
              <a:xfrm>
                <a:off x="5364411" y="2898205"/>
                <a:ext cx="576263" cy="593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4" name="Line 59"/>
              <p:cNvSpPr>
                <a:spLocks noChangeShapeType="1"/>
              </p:cNvSpPr>
              <p:nvPr/>
            </p:nvSpPr>
            <p:spPr bwMode="auto">
              <a:xfrm>
                <a:off x="2772024" y="448693"/>
                <a:ext cx="1081087" cy="1079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4" name="Ovaal 3"/>
            <p:cNvSpPr/>
            <p:nvPr/>
          </p:nvSpPr>
          <p:spPr>
            <a:xfrm rot="2604015">
              <a:off x="3289300" y="2017713"/>
              <a:ext cx="3405188" cy="2295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nl-NL" sz="1200"/>
            </a:p>
          </p:txBody>
        </p:sp>
        <p:sp>
          <p:nvSpPr>
            <p:cNvPr id="5" name="Ovaal 4"/>
            <p:cNvSpPr/>
            <p:nvPr/>
          </p:nvSpPr>
          <p:spPr>
            <a:xfrm rot="20506361">
              <a:off x="5129213" y="7389813"/>
              <a:ext cx="3648075" cy="22113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nl-NL" sz="1200"/>
            </a:p>
          </p:txBody>
        </p:sp>
        <p:sp>
          <p:nvSpPr>
            <p:cNvPr id="6" name="Ovaal 5"/>
            <p:cNvSpPr>
              <a:spLocks noChangeArrowheads="1"/>
            </p:cNvSpPr>
            <p:nvPr/>
          </p:nvSpPr>
          <p:spPr bwMode="auto">
            <a:xfrm rot="2749984">
              <a:off x="-1473200" y="-2087563"/>
              <a:ext cx="4835526" cy="254952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nl-NL" sz="1200">
                <a:solidFill>
                  <a:schemeClr val="lt1"/>
                </a:solidFill>
                <a:latin typeface="+mn-lt"/>
              </a:endParaRPr>
            </a:p>
          </p:txBody>
        </p:sp>
        <p:grpSp>
          <p:nvGrpSpPr>
            <p:cNvPr id="18" name="Groep 74"/>
            <p:cNvGrpSpPr>
              <a:grpSpLocks/>
            </p:cNvGrpSpPr>
            <p:nvPr/>
          </p:nvGrpSpPr>
          <p:grpSpPr bwMode="auto">
            <a:xfrm>
              <a:off x="-1157290" y="-4025898"/>
              <a:ext cx="8221664" cy="9769472"/>
              <a:chOff x="2041272" y="-243407"/>
              <a:chExt cx="4328150" cy="5142604"/>
            </a:xfrm>
          </p:grpSpPr>
          <p:sp>
            <p:nvSpPr>
              <p:cNvPr id="11" name="Boog 10"/>
              <p:cNvSpPr/>
              <p:nvPr/>
            </p:nvSpPr>
            <p:spPr>
              <a:xfrm rot="2722968">
                <a:off x="1449712" y="348153"/>
                <a:ext cx="3498042" cy="2314921"/>
              </a:xfrm>
              <a:prstGeom prst="arc">
                <a:avLst>
                  <a:gd name="adj1" fmla="val 1697123"/>
                  <a:gd name="adj2" fmla="val 19737643"/>
                </a:avLst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nl-NL" sz="1200"/>
              </a:p>
            </p:txBody>
          </p:sp>
          <p:sp>
            <p:nvSpPr>
              <p:cNvPr id="12" name="Boog 11"/>
              <p:cNvSpPr/>
              <p:nvPr/>
            </p:nvSpPr>
            <p:spPr>
              <a:xfrm rot="2722968">
                <a:off x="3854029" y="2383805"/>
                <a:ext cx="2801107" cy="2229678"/>
              </a:xfrm>
              <a:prstGeom prst="arc">
                <a:avLst>
                  <a:gd name="adj1" fmla="val 13064950"/>
                  <a:gd name="adj2" fmla="val 8658154"/>
                </a:avLst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nl-NL" sz="1200"/>
              </a:p>
            </p:txBody>
          </p:sp>
          <p:sp>
            <p:nvSpPr>
              <p:cNvPr id="13" name="Boog 12"/>
              <p:cNvSpPr/>
              <p:nvPr/>
            </p:nvSpPr>
            <p:spPr>
              <a:xfrm rot="19042681">
                <a:off x="4684628" y="1391128"/>
                <a:ext cx="785569" cy="877435"/>
              </a:xfrm>
              <a:prstGeom prst="arc">
                <a:avLst>
                  <a:gd name="adj1" fmla="val 7579529"/>
                  <a:gd name="adj2" fmla="val 13206124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nl-NL" sz="1200"/>
              </a:p>
            </p:txBody>
          </p:sp>
          <p:sp>
            <p:nvSpPr>
              <p:cNvPr id="14" name="Boog 13"/>
              <p:cNvSpPr/>
              <p:nvPr/>
            </p:nvSpPr>
            <p:spPr>
              <a:xfrm rot="19437263">
                <a:off x="3039113" y="3018980"/>
                <a:ext cx="978618" cy="821447"/>
              </a:xfrm>
              <a:prstGeom prst="arc">
                <a:avLst>
                  <a:gd name="adj1" fmla="val 19174794"/>
                  <a:gd name="adj2" fmla="val 1019005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nl-NL" sz="1200"/>
              </a:p>
            </p:txBody>
          </p:sp>
        </p:grpSp>
        <p:sp>
          <p:nvSpPr>
            <p:cNvPr id="8" name="Tekstvak 42"/>
            <p:cNvSpPr txBox="1">
              <a:spLocks noChangeArrowheads="1"/>
            </p:cNvSpPr>
            <p:nvPr/>
          </p:nvSpPr>
          <p:spPr bwMode="auto">
            <a:xfrm>
              <a:off x="900113" y="5661025"/>
              <a:ext cx="2951162" cy="5857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Nieuwe Diep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9" name="Text Box 40"/>
            <p:cNvSpPr txBox="1">
              <a:spLocks noChangeArrowheads="1"/>
            </p:cNvSpPr>
            <p:nvPr/>
          </p:nvSpPr>
          <p:spPr bwMode="auto">
            <a:xfrm>
              <a:off x="1331913" y="1341438"/>
              <a:ext cx="2232025" cy="64135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nl-NL" b="1">
                  <a:solidFill>
                    <a:srgbClr val="FF3300"/>
                  </a:solidFill>
                  <a:cs typeface="Arial" charset="0"/>
                </a:rPr>
                <a:t>“algemene” norm industriegebieden</a:t>
              </a:r>
            </a:p>
          </p:txBody>
        </p:sp>
        <p:sp>
          <p:nvSpPr>
            <p:cNvPr id="10" name="Text Box 41"/>
            <p:cNvSpPr txBox="1">
              <a:spLocks noChangeArrowheads="1"/>
            </p:cNvSpPr>
            <p:nvPr/>
          </p:nvSpPr>
          <p:spPr bwMode="auto">
            <a:xfrm>
              <a:off x="539750" y="4076700"/>
              <a:ext cx="2232025" cy="64135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nl-NL" b="1">
                  <a:solidFill>
                    <a:srgbClr val="FF3300"/>
                  </a:solidFill>
                  <a:cs typeface="Arial" charset="0"/>
                </a:rPr>
                <a:t>juiste norm netjes berekend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260475" y="1433513"/>
            <a:ext cx="7883525" cy="688975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Kernpunten van ons – Slagschaduw</a:t>
            </a:r>
          </a:p>
          <a:p>
            <a:pPr lvl="1"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Slagschaduw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6142" y="2085703"/>
            <a:ext cx="5965371" cy="47722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360488" y="1509713"/>
            <a:ext cx="7783512" cy="462915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Kernpunten van ons – Ecologie</a:t>
            </a:r>
          </a:p>
          <a:p>
            <a:pPr>
              <a:buNone/>
            </a:pPr>
            <a:endParaRPr lang="en-US" sz="2000" b="1" dirty="0" smtClean="0"/>
          </a:p>
          <a:p>
            <a:endParaRPr lang="nl-NL" sz="2000" dirty="0" smtClean="0">
              <a:solidFill>
                <a:schemeClr val="bg1"/>
              </a:solidFill>
            </a:endParaRP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Niet inpasbaar in de beschikbare smalle strook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Omvang turbines </a:t>
            </a:r>
            <a:r>
              <a:rPr lang="nl-NL" sz="2400" dirty="0" err="1" smtClean="0">
                <a:solidFill>
                  <a:schemeClr val="bg1">
                    <a:lumMod val="85000"/>
                  </a:schemeClr>
                </a:solidFill>
              </a:rPr>
              <a:t>vs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 open landschap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Te dicht bij natuurgebied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In strijd met alle inspanningen t.b.v. ontwikkeling flora en fauna, aansluiting 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hondsrug/zandgronden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Weg aantrekkingskracht voor recreatie</a:t>
            </a:r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295400" y="536575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Presentatie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741488" y="1404938"/>
            <a:ext cx="7402512" cy="49625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Geschiedenis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Landelijk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Provincie (Drenthe)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Gemeente (Aa en </a:t>
            </a: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Hunze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Zoekgebieden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&amp; projecten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(Windenergie: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de </a:t>
            </a: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voors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tegens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Hoe nu verder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2" descr="AvK Agrifir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8738" y="1452563"/>
            <a:ext cx="11245851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1" descr="Agrifirm gesnede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43025" y="1482725"/>
            <a:ext cx="1128077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>
            <a:spLocks noChangeArrowheads="1"/>
          </p:cNvSpPr>
          <p:nvPr/>
        </p:nvSpPr>
        <p:spPr bwMode="auto">
          <a:xfrm>
            <a:off x="1662113" y="1516063"/>
            <a:ext cx="526256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990600">
              <a:lnSpc>
                <a:spcPct val="150000"/>
              </a:lnSpc>
              <a:tabLst>
                <a:tab pos="533400" algn="l"/>
                <a:tab pos="719138" algn="l"/>
              </a:tabLst>
            </a:pPr>
            <a:r>
              <a:rPr lang="nl-NL" sz="4000" dirty="0">
                <a:solidFill>
                  <a:srgbClr val="FF0000"/>
                </a:solidFill>
              </a:rPr>
              <a:t>Interessant voor </a:t>
            </a:r>
          </a:p>
          <a:p>
            <a:pPr indent="-990600">
              <a:lnSpc>
                <a:spcPct val="150000"/>
              </a:lnSpc>
              <a:buFont typeface="Wingdings" pitchFamily="2" charset="2"/>
              <a:buChar char="Ø"/>
              <a:tabLst>
                <a:tab pos="533400" algn="l"/>
                <a:tab pos="719138" algn="l"/>
              </a:tabLst>
            </a:pPr>
            <a:r>
              <a:rPr lang="nl-NL" sz="4000" dirty="0">
                <a:solidFill>
                  <a:srgbClr val="FF0000"/>
                </a:solidFill>
              </a:rPr>
              <a:t>wandelaars?</a:t>
            </a:r>
          </a:p>
          <a:p>
            <a:pPr indent="-990600">
              <a:lnSpc>
                <a:spcPct val="150000"/>
              </a:lnSpc>
              <a:buFont typeface="Wingdings" pitchFamily="2" charset="2"/>
              <a:buChar char="Ø"/>
              <a:tabLst>
                <a:tab pos="533400" algn="l"/>
                <a:tab pos="719138" algn="l"/>
              </a:tabLst>
            </a:pPr>
            <a:r>
              <a:rPr lang="nl-NL" sz="4000" dirty="0">
                <a:solidFill>
                  <a:srgbClr val="FF0000"/>
                </a:solidFill>
              </a:rPr>
              <a:t>watersport?</a:t>
            </a:r>
          </a:p>
          <a:p>
            <a:pPr indent="-990600">
              <a:lnSpc>
                <a:spcPct val="150000"/>
              </a:lnSpc>
              <a:buFont typeface="Wingdings" pitchFamily="2" charset="2"/>
              <a:buChar char="Ø"/>
              <a:tabLst>
                <a:tab pos="533400" algn="l"/>
                <a:tab pos="719138" algn="l"/>
              </a:tabLst>
            </a:pPr>
            <a:r>
              <a:rPr lang="nl-NL" sz="4000" dirty="0">
                <a:solidFill>
                  <a:srgbClr val="FF0000"/>
                </a:solidFill>
              </a:rPr>
              <a:t>fietsers?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466850" y="1346200"/>
            <a:ext cx="7677150" cy="4891088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sz="3600" dirty="0" smtClean="0">
                <a:solidFill>
                  <a:schemeClr val="bg1">
                    <a:lumMod val="85000"/>
                  </a:schemeClr>
                </a:solidFill>
              </a:rPr>
              <a:t>Kernpunten van ons – Economie</a:t>
            </a:r>
          </a:p>
          <a:p>
            <a:pPr>
              <a:buNone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Waarde daling woningen</a:t>
            </a:r>
          </a:p>
          <a:p>
            <a:pPr marL="857250" lvl="1" indent="-457200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Direct</a:t>
            </a:r>
          </a:p>
          <a:p>
            <a:pPr marL="857250" lvl="1" indent="-457200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Indirect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Versterking krimp</a:t>
            </a:r>
          </a:p>
          <a:p>
            <a:pPr marL="857250" lvl="1" indent="-457200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Terugloop recreatie</a:t>
            </a:r>
          </a:p>
          <a:p>
            <a:pPr marL="857250" lvl="1" indent="-457200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Afbraak initiatieven</a:t>
            </a:r>
          </a:p>
          <a:p>
            <a:pPr marL="857250" lvl="1" indent="-457200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Huizen minder in trek met windturbines in de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achter- of voortuin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50"/>
          <p:cNvGrpSpPr>
            <a:grpSpLocks/>
          </p:cNvGrpSpPr>
          <p:nvPr/>
        </p:nvGrpSpPr>
        <p:grpSpPr bwMode="auto">
          <a:xfrm>
            <a:off x="718457" y="1143001"/>
            <a:ext cx="8294914" cy="4920343"/>
            <a:chOff x="206829" y="315686"/>
            <a:chExt cx="8708571" cy="5573485"/>
          </a:xfrm>
        </p:grpSpPr>
        <p:sp>
          <p:nvSpPr>
            <p:cNvPr id="50" name="Rechthoek 49"/>
            <p:cNvSpPr/>
            <p:nvPr/>
          </p:nvSpPr>
          <p:spPr>
            <a:xfrm>
              <a:off x="348109" y="315686"/>
              <a:ext cx="8567291" cy="557348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grpSp>
          <p:nvGrpSpPr>
            <p:cNvPr id="7" name="Groep 48"/>
            <p:cNvGrpSpPr/>
            <p:nvPr/>
          </p:nvGrpSpPr>
          <p:grpSpPr>
            <a:xfrm>
              <a:off x="206829" y="337457"/>
              <a:ext cx="8675915" cy="5148943"/>
              <a:chOff x="-500063" y="811213"/>
              <a:chExt cx="9798051" cy="5761037"/>
            </a:xfrm>
            <a:noFill/>
          </p:grpSpPr>
          <p:sp>
            <p:nvSpPr>
              <p:cNvPr id="2" name="Text Box 100"/>
              <p:cNvSpPr txBox="1">
                <a:spLocks noChangeArrowheads="1"/>
              </p:cNvSpPr>
              <p:nvPr/>
            </p:nvSpPr>
            <p:spPr bwMode="auto">
              <a:xfrm>
                <a:off x="142875" y="811213"/>
                <a:ext cx="8569325" cy="396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 sz="2000" b="1" dirty="0" err="1">
                    <a:solidFill>
                      <a:srgbClr val="FFFF00"/>
                    </a:solidFill>
                  </a:rPr>
                  <a:t>Rechterlijke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FFFF00"/>
                    </a:solidFill>
                  </a:rPr>
                  <a:t>uitspraken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FFFF00"/>
                    </a:solidFill>
                  </a:rPr>
                  <a:t>Onroerend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FFFF00"/>
                    </a:solidFill>
                  </a:rPr>
                  <a:t>Zaken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FFFF00"/>
                    </a:solidFill>
                  </a:rPr>
                  <a:t>Belasting</a:t>
                </a:r>
                <a:endParaRPr lang="en-US" sz="2000" b="1" dirty="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8" name="Groep 153"/>
              <p:cNvGrpSpPr>
                <a:grpSpLocks/>
              </p:cNvGrpSpPr>
              <p:nvPr/>
            </p:nvGrpSpPr>
            <p:grpSpPr bwMode="auto">
              <a:xfrm>
                <a:off x="7643813" y="3857625"/>
                <a:ext cx="1654175" cy="738188"/>
                <a:chOff x="7572396" y="3214686"/>
                <a:chExt cx="1654177" cy="738664"/>
              </a:xfrm>
              <a:grpFill/>
            </p:grpSpPr>
            <p:sp>
              <p:nvSpPr>
                <p:cNvPr id="4" name="Rectangle 52"/>
                <p:cNvSpPr>
                  <a:spLocks noChangeArrowheads="1"/>
                </p:cNvSpPr>
                <p:nvPr/>
              </p:nvSpPr>
              <p:spPr bwMode="auto">
                <a:xfrm>
                  <a:off x="7572396" y="3267074"/>
                  <a:ext cx="288000" cy="2159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nl-NL" sz="1200"/>
                </a:p>
              </p:txBody>
            </p:sp>
            <p:sp>
              <p:nvSpPr>
                <p:cNvPr id="5" name="Rectangle 54"/>
                <p:cNvSpPr>
                  <a:spLocks noChangeArrowheads="1"/>
                </p:cNvSpPr>
                <p:nvPr/>
              </p:nvSpPr>
              <p:spPr bwMode="auto">
                <a:xfrm>
                  <a:off x="7572396" y="3714752"/>
                  <a:ext cx="288000" cy="2159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nl-NL" sz="1200"/>
                </a:p>
              </p:txBody>
            </p:sp>
            <p:sp>
              <p:nvSpPr>
                <p:cNvPr id="6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7858148" y="3214686"/>
                  <a:ext cx="1368425" cy="73866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  <a:spcAft>
                      <a:spcPct val="50000"/>
                    </a:spcAft>
                    <a:defRPr/>
                  </a:pPr>
                  <a:r>
                    <a:rPr lang="en-US" sz="1400">
                      <a:solidFill>
                        <a:srgbClr val="FFFF00"/>
                      </a:solidFill>
                    </a:rPr>
                    <a:t>vermindering</a:t>
                  </a:r>
                </a:p>
                <a:p>
                  <a:pPr algn="ctr" eaLnBrk="0" hangingPunct="0">
                    <a:spcBef>
                      <a:spcPct val="50000"/>
                    </a:spcBef>
                    <a:spcAft>
                      <a:spcPct val="50000"/>
                    </a:spcAft>
                    <a:defRPr/>
                  </a:pPr>
                  <a:r>
                    <a:rPr lang="en-US" sz="1400">
                      <a:solidFill>
                        <a:srgbClr val="FFFF00"/>
                      </a:solidFill>
                    </a:rPr>
                    <a:t>restwaarde</a:t>
                  </a:r>
                </a:p>
              </p:txBody>
            </p:sp>
          </p:grpSp>
          <p:grpSp>
            <p:nvGrpSpPr>
              <p:cNvPr id="9" name="Groep 152"/>
              <p:cNvGrpSpPr>
                <a:grpSpLocks/>
              </p:cNvGrpSpPr>
              <p:nvPr/>
            </p:nvGrpSpPr>
            <p:grpSpPr bwMode="auto">
              <a:xfrm>
                <a:off x="-500063" y="1679575"/>
                <a:ext cx="8072438" cy="4892675"/>
                <a:chOff x="288964" y="1423987"/>
                <a:chExt cx="8463867" cy="4892429"/>
              </a:xfrm>
              <a:grpFill/>
            </p:grpSpPr>
            <p:grpSp>
              <p:nvGrpSpPr>
                <p:cNvPr id="23" name="Groep 151"/>
                <p:cNvGrpSpPr>
                  <a:grpSpLocks/>
                </p:cNvGrpSpPr>
                <p:nvPr/>
              </p:nvGrpSpPr>
              <p:grpSpPr bwMode="auto">
                <a:xfrm>
                  <a:off x="1212854" y="1423987"/>
                  <a:ext cx="7431112" cy="4010025"/>
                  <a:chOff x="1212854" y="1423987"/>
                  <a:chExt cx="7431112" cy="4010025"/>
                </a:xfrm>
                <a:grpFill/>
              </p:grpSpPr>
              <p:graphicFrame>
                <p:nvGraphicFramePr>
                  <p:cNvPr id="22" name="Chart 3"/>
                  <p:cNvGraphicFramePr>
                    <a:graphicFrameLocks/>
                  </p:cNvGraphicFramePr>
                  <p:nvPr/>
                </p:nvGraphicFramePr>
                <p:xfrm>
                  <a:off x="1638300" y="1423987"/>
                  <a:ext cx="7005666" cy="401002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2"/>
                  </a:graphicData>
                </a:graphic>
              </p:graphicFrame>
              <p:grpSp>
                <p:nvGrpSpPr>
                  <p:cNvPr id="31" name="Groep 91"/>
                  <p:cNvGrpSpPr>
                    <a:grpSpLocks/>
                  </p:cNvGrpSpPr>
                  <p:nvPr/>
                </p:nvGrpSpPr>
                <p:grpSpPr bwMode="auto">
                  <a:xfrm>
                    <a:off x="1212854" y="1500177"/>
                    <a:ext cx="338556" cy="3897822"/>
                    <a:chOff x="1212850" y="1428736"/>
                    <a:chExt cx="278650" cy="3360759"/>
                  </a:xfrm>
                  <a:grpFill/>
                </p:grpSpPr>
                <p:sp>
                  <p:nvSpPr>
                    <p:cNvPr id="44" name="Rectangl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09700" y="4603736"/>
                      <a:ext cx="81800" cy="185759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nl-NL" sz="1400" b="1">
                          <a:solidFill>
                            <a:srgbClr val="FFFF00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45" name="Rectangl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2850" y="3808399"/>
                      <a:ext cx="245402" cy="185759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nl-NL" sz="1400" b="1">
                          <a:solidFill>
                            <a:srgbClr val="FFFF00"/>
                          </a:solidFill>
                        </a:rPr>
                        <a:t>200</a:t>
                      </a:r>
                    </a:p>
                  </p:txBody>
                </p:sp>
                <p:sp>
                  <p:nvSpPr>
                    <p:cNvPr id="46" name="Rectangl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2850" y="3020999"/>
                      <a:ext cx="245402" cy="185759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nl-NL" sz="1400" b="1">
                          <a:solidFill>
                            <a:srgbClr val="FFFF00"/>
                          </a:solidFill>
                        </a:rPr>
                        <a:t>400</a:t>
                      </a:r>
                    </a:p>
                  </p:txBody>
                </p:sp>
                <p:sp>
                  <p:nvSpPr>
                    <p:cNvPr id="47" name="Rectangl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2850" y="2224074"/>
                      <a:ext cx="245402" cy="185759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nl-NL" sz="1400" b="1">
                          <a:solidFill>
                            <a:srgbClr val="FFFF00"/>
                          </a:solidFill>
                        </a:rPr>
                        <a:t>600</a:t>
                      </a:r>
                    </a:p>
                  </p:txBody>
                </p:sp>
                <p:sp>
                  <p:nvSpPr>
                    <p:cNvPr id="48" name="Rectangl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2850" y="1428736"/>
                      <a:ext cx="245402" cy="185759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nl-NL" sz="1400" b="1">
                          <a:solidFill>
                            <a:srgbClr val="FFFF00"/>
                          </a:solidFill>
                        </a:rPr>
                        <a:t>800</a:t>
                      </a:r>
                    </a:p>
                  </p:txBody>
                </p:sp>
              </p:grpSp>
              <p:sp>
                <p:nvSpPr>
                  <p:cNvPr id="24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3071802" y="4214818"/>
                    <a:ext cx="288925" cy="2159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nl-NL" sz="1200"/>
                  </a:p>
                </p:txBody>
              </p:sp>
              <p:sp>
                <p:nvSpPr>
                  <p:cNvPr id="25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4786314" y="3714752"/>
                    <a:ext cx="288925" cy="2159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nl-NL" sz="1200"/>
                  </a:p>
                </p:txBody>
              </p:sp>
              <p:sp>
                <p:nvSpPr>
                  <p:cNvPr id="26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5929322" y="3355976"/>
                    <a:ext cx="288925" cy="2159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nl-NL" sz="1200"/>
                  </a:p>
                </p:txBody>
              </p:sp>
              <p:sp>
                <p:nvSpPr>
                  <p:cNvPr id="27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7072330" y="4213232"/>
                    <a:ext cx="288925" cy="2159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nl-NL" sz="1200"/>
                  </a:p>
                </p:txBody>
              </p:sp>
              <p:sp>
                <p:nvSpPr>
                  <p:cNvPr id="28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3643306" y="4161600"/>
                    <a:ext cx="288925" cy="2159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nl-NL" sz="1200"/>
                  </a:p>
                </p:txBody>
              </p:sp>
              <p:sp>
                <p:nvSpPr>
                  <p:cNvPr id="29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4214810" y="3784604"/>
                    <a:ext cx="288925" cy="2159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nl-NL" sz="1200"/>
                  </a:p>
                </p:txBody>
              </p:sp>
              <p:sp>
                <p:nvSpPr>
                  <p:cNvPr id="30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1928794" y="1857364"/>
                    <a:ext cx="428628" cy="21431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nl-NL" sz="1200"/>
                  </a:p>
                </p:txBody>
              </p:sp>
              <p:grpSp>
                <p:nvGrpSpPr>
                  <p:cNvPr id="49" name="Groep 144"/>
                  <p:cNvGrpSpPr>
                    <a:grpSpLocks/>
                  </p:cNvGrpSpPr>
                  <p:nvPr/>
                </p:nvGrpSpPr>
                <p:grpSpPr bwMode="auto">
                  <a:xfrm>
                    <a:off x="1857355" y="1785926"/>
                    <a:ext cx="6786611" cy="2786082"/>
                    <a:chOff x="1857355" y="1785926"/>
                    <a:chExt cx="6786611" cy="2786082"/>
                  </a:xfrm>
                  <a:grpFill/>
                </p:grpSpPr>
                <p:sp>
                  <p:nvSpPr>
                    <p:cNvPr id="32" name="Text Box 66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1857355" y="1785926"/>
                      <a:ext cx="678652" cy="30777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22%</a:t>
                      </a:r>
                    </a:p>
                  </p:txBody>
                </p:sp>
                <p:sp>
                  <p:nvSpPr>
                    <p:cNvPr id="33" name="Text Box 6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357422" y="3531340"/>
                      <a:ext cx="607605" cy="349776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29</a:t>
                      </a:r>
                    </a:p>
                  </p:txBody>
                </p:sp>
                <p:sp>
                  <p:nvSpPr>
                    <p:cNvPr id="34" name="Text Box 68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947102" y="4220501"/>
                      <a:ext cx="553328" cy="35150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30</a:t>
                      </a:r>
                    </a:p>
                  </p:txBody>
                </p:sp>
                <p:sp>
                  <p:nvSpPr>
                    <p:cNvPr id="35" name="Text Box 69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3524637" y="4142581"/>
                      <a:ext cx="547297" cy="349776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51</a:t>
                      </a:r>
                    </a:p>
                  </p:txBody>
                </p:sp>
                <p:sp>
                  <p:nvSpPr>
                    <p:cNvPr id="36" name="Text Box 70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4071934" y="3751248"/>
                      <a:ext cx="607605" cy="349776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30</a:t>
                      </a:r>
                    </a:p>
                  </p:txBody>
                </p:sp>
                <p:sp>
                  <p:nvSpPr>
                    <p:cNvPr id="37" name="Text Box 75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4643438" y="3688912"/>
                      <a:ext cx="607605" cy="349776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25</a:t>
                      </a:r>
                    </a:p>
                  </p:txBody>
                </p:sp>
                <p:sp>
                  <p:nvSpPr>
                    <p:cNvPr id="38" name="Text Box 76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5214942" y="2511450"/>
                      <a:ext cx="607605" cy="35150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12,5</a:t>
                      </a:r>
                    </a:p>
                  </p:txBody>
                </p:sp>
                <p:sp>
                  <p:nvSpPr>
                    <p:cNvPr id="39" name="Text Box 7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5786446" y="3286124"/>
                      <a:ext cx="606097" cy="349776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15</a:t>
                      </a:r>
                    </a:p>
                  </p:txBody>
                </p:sp>
                <p:sp>
                  <p:nvSpPr>
                    <p:cNvPr id="40" name="Text Box 78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6321849" y="3140006"/>
                      <a:ext cx="607605" cy="30777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15</a:t>
                      </a:r>
                    </a:p>
                  </p:txBody>
                </p:sp>
                <p:sp>
                  <p:nvSpPr>
                    <p:cNvPr id="41" name="Text Box 6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8036361" y="3500438"/>
                      <a:ext cx="607605" cy="30777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7%</a:t>
                      </a:r>
                    </a:p>
                  </p:txBody>
                </p:sp>
                <p:sp>
                  <p:nvSpPr>
                    <p:cNvPr id="42" name="Text Box 6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7464857" y="3143248"/>
                      <a:ext cx="607605" cy="30777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43" name="Text Box 6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6893353" y="4192793"/>
                      <a:ext cx="607605" cy="30777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en-GB" sz="1400">
                          <a:solidFill>
                            <a:srgbClr val="FFFF00"/>
                          </a:solidFill>
                        </a:rPr>
                        <a:t>50</a:t>
                      </a:r>
                    </a:p>
                  </p:txBody>
                </p:sp>
              </p:grpSp>
            </p:grpSp>
            <p:grpSp>
              <p:nvGrpSpPr>
                <p:cNvPr id="51" name="Groep 150"/>
                <p:cNvGrpSpPr>
                  <a:grpSpLocks/>
                </p:cNvGrpSpPr>
                <p:nvPr/>
              </p:nvGrpSpPr>
              <p:grpSpPr bwMode="auto">
                <a:xfrm>
                  <a:off x="288964" y="6010992"/>
                  <a:ext cx="8463867" cy="305424"/>
                  <a:chOff x="288964" y="6010992"/>
                  <a:chExt cx="8463867" cy="305424"/>
                </a:xfrm>
                <a:grpFill/>
              </p:grpSpPr>
              <p:sp>
                <p:nvSpPr>
                  <p:cNvPr id="10" name="Text Box 87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288964" y="6011538"/>
                    <a:ext cx="2177323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de-DE" sz="1400">
                        <a:solidFill>
                          <a:srgbClr val="FFFF00"/>
                        </a:solidFill>
                      </a:rPr>
                      <a:t>Littenseradiel '02</a:t>
                    </a:r>
                  </a:p>
                </p:txBody>
              </p:sp>
              <p:sp>
                <p:nvSpPr>
                  <p:cNvPr id="11" name="Text Box 88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861451" y="6010992"/>
                    <a:ext cx="2175778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de-DE" sz="1400">
                        <a:solidFill>
                          <a:srgbClr val="FFFF00"/>
                        </a:solidFill>
                      </a:rPr>
                      <a:t>Littenseradiel '02</a:t>
                    </a:r>
                  </a:p>
                </p:txBody>
              </p:sp>
              <p:sp>
                <p:nvSpPr>
                  <p:cNvPr id="12" name="Text Box 89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1432393" y="6010992"/>
                    <a:ext cx="2175778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de-DE" sz="1400">
                        <a:solidFill>
                          <a:srgbClr val="FFFF00"/>
                        </a:solidFill>
                      </a:rPr>
                      <a:t>Termunterzijl '05</a:t>
                    </a:r>
                  </a:p>
                </p:txBody>
              </p:sp>
              <p:sp>
                <p:nvSpPr>
                  <p:cNvPr id="13" name="Text Box 90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2003335" y="6010992"/>
                    <a:ext cx="2175778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de-DE" sz="1400">
                        <a:solidFill>
                          <a:srgbClr val="FFFF00"/>
                        </a:solidFill>
                      </a:rPr>
                      <a:t>Wunseradiel '06</a:t>
                    </a:r>
                  </a:p>
                </p:txBody>
              </p:sp>
              <p:sp>
                <p:nvSpPr>
                  <p:cNvPr id="14" name="Text Box 91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2574277" y="6010992"/>
                    <a:ext cx="2175778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de-DE" sz="1400">
                        <a:solidFill>
                          <a:srgbClr val="FFFF00"/>
                        </a:solidFill>
                      </a:rPr>
                      <a:t>Wunseradiel '06 </a:t>
                    </a:r>
                    <a:endParaRPr lang="nl-NL" sz="140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15" name="Text Box 92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3145219" y="6010992"/>
                    <a:ext cx="2175778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nl-NL" sz="1400">
                        <a:solidFill>
                          <a:srgbClr val="FFFF00"/>
                        </a:solidFill>
                      </a:rPr>
                      <a:t>Nijefurd '06</a:t>
                    </a:r>
                  </a:p>
                </p:txBody>
              </p:sp>
              <p:sp>
                <p:nvSpPr>
                  <p:cNvPr id="16" name="Text Box 93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3716161" y="6010992"/>
                    <a:ext cx="2175778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nl-NL" sz="1400">
                        <a:solidFill>
                          <a:srgbClr val="FFFF00"/>
                        </a:solidFill>
                      </a:rPr>
                      <a:t>Wormerland '06</a:t>
                    </a:r>
                  </a:p>
                </p:txBody>
              </p:sp>
              <p:sp>
                <p:nvSpPr>
                  <p:cNvPr id="17" name="Text Box 94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4287103" y="6010992"/>
                    <a:ext cx="2175778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nl-NL" sz="1400">
                        <a:solidFill>
                          <a:srgbClr val="FFFF00"/>
                        </a:solidFill>
                      </a:rPr>
                      <a:t>Ommen '06</a:t>
                    </a:r>
                  </a:p>
                </p:txBody>
              </p:sp>
              <p:sp>
                <p:nvSpPr>
                  <p:cNvPr id="18" name="Text Box 95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4858045" y="6011538"/>
                    <a:ext cx="2177323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nl-NL" sz="1400">
                        <a:solidFill>
                          <a:srgbClr val="FFFF00"/>
                        </a:solidFill>
                      </a:rPr>
                      <a:t>Ommen '06</a:t>
                    </a:r>
                  </a:p>
                </p:txBody>
              </p:sp>
              <p:sp>
                <p:nvSpPr>
                  <p:cNvPr id="19" name="Text Box 95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5430532" y="6011538"/>
                    <a:ext cx="2177323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nl-NL" sz="1400">
                        <a:solidFill>
                          <a:srgbClr val="FFFF00"/>
                        </a:solidFill>
                      </a:rPr>
                      <a:t>Zijpe ‘09</a:t>
                    </a:r>
                  </a:p>
                </p:txBody>
              </p:sp>
              <p:sp>
                <p:nvSpPr>
                  <p:cNvPr id="20" name="Text Box 95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6003019" y="6011538"/>
                    <a:ext cx="2177323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nl-NL" sz="1400">
                        <a:solidFill>
                          <a:srgbClr val="FFFF00"/>
                        </a:solidFill>
                      </a:rPr>
                      <a:t>Sluis ‘09</a:t>
                    </a:r>
                  </a:p>
                </p:txBody>
              </p:sp>
              <p:sp>
                <p:nvSpPr>
                  <p:cNvPr id="21" name="Text Box 95"/>
                  <p:cNvSpPr txBox="1">
                    <a:spLocks noChangeAspect="1" noChangeArrowheads="1"/>
                  </p:cNvSpPr>
                  <p:nvPr/>
                </p:nvSpPr>
                <p:spPr bwMode="auto">
                  <a:xfrm rot="-2700000">
                    <a:off x="6575508" y="6011538"/>
                    <a:ext cx="2177323" cy="30487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  <a:defRPr/>
                    </a:pPr>
                    <a:r>
                      <a:rPr lang="nl-NL" sz="1400">
                        <a:solidFill>
                          <a:srgbClr val="FFFF00"/>
                        </a:solidFill>
                      </a:rPr>
                      <a:t>Sluis ‘09</a:t>
                    </a:r>
                  </a:p>
                </p:txBody>
              </p:sp>
            </p:grpSp>
          </p:grpSp>
        </p:grpSp>
      </p:grpSp>
      <p:sp>
        <p:nvSpPr>
          <p:cNvPr id="52" name="Tekstvak 51"/>
          <p:cNvSpPr txBox="1">
            <a:spLocks noChangeArrowheads="1"/>
          </p:cNvSpPr>
          <p:nvPr/>
        </p:nvSpPr>
        <p:spPr bwMode="auto">
          <a:xfrm rot="-2470590">
            <a:off x="500290" y="3154363"/>
            <a:ext cx="8251825" cy="769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</a:rPr>
              <a:t>Waardedaling gemiddeld 22% !!!!!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56191" y="1570491"/>
            <a:ext cx="6621462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l-NL" sz="4000" dirty="0">
                <a:solidFill>
                  <a:schemeClr val="bg1">
                    <a:lumMod val="85000"/>
                  </a:schemeClr>
                </a:solidFill>
              </a:rPr>
              <a:t>Verkwisting </a:t>
            </a:r>
            <a:r>
              <a:rPr lang="nl-NL" sz="4000" dirty="0" err="1">
                <a:solidFill>
                  <a:schemeClr val="bg1">
                    <a:lumMod val="85000"/>
                  </a:schemeClr>
                </a:solidFill>
              </a:rPr>
              <a:t>USP’s</a:t>
            </a:r>
            <a:endParaRPr lang="nl-NL" sz="4000" dirty="0">
              <a:solidFill>
                <a:schemeClr val="bg1">
                  <a:lumMod val="85000"/>
                </a:schemeClr>
              </a:solidFill>
            </a:endParaRPr>
          </a:p>
          <a:p>
            <a:pPr indent="-990600">
              <a:lnSpc>
                <a:spcPct val="150000"/>
              </a:lnSpc>
              <a:buFont typeface="Wingdings" pitchFamily="2" charset="2"/>
              <a:buChar char="Ø"/>
              <a:tabLst>
                <a:tab pos="533400" algn="l"/>
                <a:tab pos="719138" algn="l"/>
              </a:tabLst>
              <a:defRPr/>
            </a:pPr>
            <a:r>
              <a:rPr lang="nl-NL" sz="4000" dirty="0">
                <a:solidFill>
                  <a:schemeClr val="bg1">
                    <a:lumMod val="85000"/>
                  </a:schemeClr>
                </a:solidFill>
              </a:rPr>
              <a:t>Natuur</a:t>
            </a:r>
          </a:p>
          <a:p>
            <a:pPr indent="-990600">
              <a:lnSpc>
                <a:spcPct val="150000"/>
              </a:lnSpc>
              <a:buFont typeface="Wingdings" pitchFamily="2" charset="2"/>
              <a:buChar char="Ø"/>
              <a:tabLst>
                <a:tab pos="533400" algn="l"/>
                <a:tab pos="719138" algn="l"/>
              </a:tabLst>
              <a:defRPr/>
            </a:pPr>
            <a:r>
              <a:rPr lang="nl-NL" sz="4000" dirty="0">
                <a:solidFill>
                  <a:schemeClr val="bg1">
                    <a:lumMod val="85000"/>
                  </a:schemeClr>
                </a:solidFill>
              </a:rPr>
              <a:t>Rust en Ruimte</a:t>
            </a:r>
          </a:p>
          <a:p>
            <a:pPr indent="-990600">
              <a:lnSpc>
                <a:spcPct val="150000"/>
              </a:lnSpc>
              <a:buFont typeface="Wingdings" pitchFamily="2" charset="2"/>
              <a:buChar char="Ø"/>
              <a:tabLst>
                <a:tab pos="533400" algn="l"/>
                <a:tab pos="719138" algn="l"/>
              </a:tabLst>
              <a:defRPr/>
            </a:pPr>
            <a:r>
              <a:rPr lang="nl-NL" sz="4000" dirty="0">
                <a:solidFill>
                  <a:schemeClr val="bg1">
                    <a:lumMod val="85000"/>
                  </a:schemeClr>
                </a:solidFill>
              </a:rPr>
              <a:t>Donker</a:t>
            </a:r>
          </a:p>
        </p:txBody>
      </p:sp>
      <p:sp>
        <p:nvSpPr>
          <p:cNvPr id="5" name="Rechthoek 4"/>
          <p:cNvSpPr/>
          <p:nvPr/>
        </p:nvSpPr>
        <p:spPr>
          <a:xfrm>
            <a:off x="1698083" y="805934"/>
            <a:ext cx="6161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nl-NL" sz="3600" dirty="0" smtClean="0">
                <a:solidFill>
                  <a:schemeClr val="bg1">
                    <a:lumMod val="85000"/>
                  </a:schemeClr>
                </a:solidFill>
              </a:rPr>
              <a:t>Kernpunten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sz="3600" dirty="0" smtClean="0">
                <a:solidFill>
                  <a:schemeClr val="bg1">
                    <a:lumMod val="85000"/>
                  </a:schemeClr>
                </a:solidFill>
              </a:rPr>
              <a:t>van ons – Economie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kstvak 3"/>
          <p:cNvSpPr txBox="1">
            <a:spLocks noChangeArrowheads="1"/>
          </p:cNvSpPr>
          <p:nvPr/>
        </p:nvSpPr>
        <p:spPr bwMode="auto">
          <a:xfrm rot="19129410">
            <a:off x="873023" y="2509300"/>
            <a:ext cx="8048473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FF0000"/>
                </a:solidFill>
              </a:rPr>
              <a:t>!!! KRIMP !!!</a:t>
            </a:r>
          </a:p>
          <a:p>
            <a:pPr algn="ctr"/>
            <a:r>
              <a:rPr lang="nl-NL" sz="4000" b="1" dirty="0" smtClean="0">
                <a:solidFill>
                  <a:srgbClr val="FF0000"/>
                </a:solidFill>
              </a:rPr>
              <a:t>Waardedaling </a:t>
            </a:r>
            <a:r>
              <a:rPr lang="nl-NL" sz="4000" b="1" dirty="0">
                <a:solidFill>
                  <a:srgbClr val="FF0000"/>
                </a:solidFill>
              </a:rPr>
              <a:t>&gt;&gt;&gt;&gt; 22% !!!!!</a:t>
            </a:r>
          </a:p>
          <a:p>
            <a:pPr algn="ctr"/>
            <a:r>
              <a:rPr lang="nl-NL" sz="4000" b="1" dirty="0">
                <a:solidFill>
                  <a:srgbClr val="FF0000"/>
                </a:solidFill>
              </a:rPr>
              <a:t>Sociale voorzieningen onder druk!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48634" y="773276"/>
            <a:ext cx="6212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nl-NL" sz="3600" dirty="0" smtClean="0">
                <a:solidFill>
                  <a:schemeClr val="bg1">
                    <a:lumMod val="85000"/>
                  </a:schemeClr>
                </a:solidFill>
              </a:rPr>
              <a:t>Kernpunten van ons – Economie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545772" y="1741715"/>
            <a:ext cx="633548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De gevolgen van de waardedaling</a:t>
            </a:r>
          </a:p>
          <a:p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33400" lvl="2" indent="-5334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Huis als pensioenvoorziening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533400" indent="-5334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Hypotheek</a:t>
            </a:r>
          </a:p>
          <a:p>
            <a:pPr marL="990600" lvl="3" indent="-53340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NHG (125% van WOZ waarde)</a:t>
            </a:r>
          </a:p>
          <a:p>
            <a:pPr marL="990600" lvl="3" indent="-53340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75% van WOZ waarde</a:t>
            </a:r>
          </a:p>
          <a:p>
            <a:pPr marL="990600" lvl="3" indent="-53340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Afbetaling onderdekking hypotheek</a:t>
            </a:r>
          </a:p>
          <a:p>
            <a:pPr marL="990600" lvl="3" indent="-533400">
              <a:buFont typeface="Wingdings" pitchFamily="2" charset="2"/>
              <a:buChar char="Ø"/>
            </a:pPr>
            <a:endParaRPr lang="nl-NL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295400" y="536575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Presentatie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741488" y="1404938"/>
            <a:ext cx="7402512" cy="49625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Geschiedenis</a:t>
            </a:r>
            <a:endParaRPr lang="nl-NL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Landelijk</a:t>
            </a: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Provincie (Drenthe)</a:t>
            </a:r>
          </a:p>
          <a:p>
            <a:pPr lvl="1"/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Gemeente (Aa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Hunze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Zoekgebieden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&amp; projecten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(Windenergie: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de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voors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tegens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nl-NL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nl-NL" i="1" dirty="0" smtClean="0">
                <a:solidFill>
                  <a:schemeClr val="bg1">
                    <a:lumMod val="7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 Hunzedal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Hoe nu verder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71600" y="579438"/>
            <a:ext cx="7772400" cy="792162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Hoe nu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verder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772886" y="1558298"/>
            <a:ext cx="8371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ts val="600"/>
              </a:spcBef>
              <a:defRPr/>
            </a:pPr>
            <a:r>
              <a:rPr lang="nl-NL" sz="3200" b="1" dirty="0" smtClean="0">
                <a:solidFill>
                  <a:prstClr val="white">
                    <a:lumMod val="85000"/>
                  </a:prstClr>
                </a:solidFill>
              </a:rPr>
              <a:t>Wat kan Tegenwind Hunzedal </a:t>
            </a:r>
            <a:r>
              <a:rPr lang="nl-NL" sz="3200" b="1" dirty="0" smtClean="0">
                <a:solidFill>
                  <a:prstClr val="white">
                    <a:lumMod val="85000"/>
                  </a:prstClr>
                </a:solidFill>
              </a:rPr>
              <a:t>doen (voor u)?</a:t>
            </a:r>
            <a:endParaRPr lang="nl-NL" sz="3200" b="1" dirty="0" smtClean="0">
              <a:solidFill>
                <a:prstClr val="white">
                  <a:lumMod val="85000"/>
                </a:prstClr>
              </a:solidFill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859971" y="3265714"/>
            <a:ext cx="8131630" cy="707886"/>
            <a:chOff x="859971" y="3265714"/>
            <a:chExt cx="8131630" cy="707886"/>
          </a:xfrm>
        </p:grpSpPr>
        <p:sp>
          <p:nvSpPr>
            <p:cNvPr id="7" name="Tekstvak 6"/>
            <p:cNvSpPr txBox="1"/>
            <p:nvPr/>
          </p:nvSpPr>
          <p:spPr>
            <a:xfrm>
              <a:off x="1132115" y="3265714"/>
              <a:ext cx="76744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 smtClean="0">
                  <a:solidFill>
                    <a:srgbClr val="FF0000"/>
                  </a:solidFill>
                </a:rPr>
                <a:t>Zonder aantoonbaar draagvlak -&gt; </a:t>
              </a:r>
              <a:r>
                <a:rPr lang="nl-NL" sz="4000" u="sng" dirty="0" smtClean="0">
                  <a:solidFill>
                    <a:srgbClr val="FF0000"/>
                  </a:solidFill>
                </a:rPr>
                <a:t>NIETS</a:t>
              </a:r>
              <a:endParaRPr lang="nl-NL" sz="3200" u="sng" dirty="0">
                <a:solidFill>
                  <a:srgbClr val="FF0000"/>
                </a:solidFill>
              </a:endParaRPr>
            </a:p>
          </p:txBody>
        </p:sp>
        <p:sp>
          <p:nvSpPr>
            <p:cNvPr id="8" name="PIJL-RECHTS 7"/>
            <p:cNvSpPr/>
            <p:nvPr/>
          </p:nvSpPr>
          <p:spPr>
            <a:xfrm>
              <a:off x="859971" y="3472544"/>
              <a:ext cx="511629" cy="40277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PIJL-RECHTS 8"/>
            <p:cNvSpPr/>
            <p:nvPr/>
          </p:nvSpPr>
          <p:spPr>
            <a:xfrm rot="10800000">
              <a:off x="8479972" y="3429001"/>
              <a:ext cx="511629" cy="40277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71600" y="579438"/>
            <a:ext cx="7772400" cy="792162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Hoe nu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verder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772886" y="1199070"/>
            <a:ext cx="8371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ts val="600"/>
              </a:spcBef>
              <a:defRPr/>
            </a:pPr>
            <a:r>
              <a:rPr lang="nl-NL" sz="3200" dirty="0" smtClean="0">
                <a:solidFill>
                  <a:prstClr val="white">
                    <a:lumMod val="85000"/>
                  </a:prstClr>
                </a:solidFill>
              </a:rPr>
              <a:t>Wat kan Tegenwind Hunzedal </a:t>
            </a:r>
            <a:r>
              <a:rPr lang="nl-NL" sz="3200" dirty="0" smtClean="0">
                <a:solidFill>
                  <a:prstClr val="white">
                    <a:lumMod val="85000"/>
                  </a:prstClr>
                </a:solidFill>
              </a:rPr>
              <a:t>doen (voor u)?</a:t>
            </a:r>
            <a:endParaRPr lang="nl-NL" sz="3200" dirty="0" smtClean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273629" y="1698170"/>
            <a:ext cx="76853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buFont typeface="Wingdings" pitchFamily="2" charset="2"/>
              <a:buChar char="Ø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Voorkomen van de plaatsing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Invloed op instellen randvoorwaarden plaatsing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Aanvechten rechtmatigheid plaatsing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Voorkomen door inbreng bij MER rapport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Alternatieve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duurzame energie i.p.v.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windturbines</a:t>
            </a:r>
          </a:p>
          <a:p>
            <a:pPr marL="446088" indent="-446088">
              <a:buFont typeface="Wingdings" pitchFamily="2" charset="2"/>
              <a:buChar char="Ø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Ondersteuning WOZ problematiek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Gezamenlijke deskundige voor bezwaar</a:t>
            </a:r>
          </a:p>
          <a:p>
            <a:pPr marL="446088" lvl="1" indent="-446088">
              <a:buFont typeface="Wingdings" pitchFamily="2" charset="2"/>
              <a:buChar char="Ø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Planschade procedure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Opstellen uitgangskader planschade (0-meting)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Ondersteuning bij het indienen van planschadeclaim</a:t>
            </a:r>
          </a:p>
          <a:p>
            <a:pPr marL="446088" indent="-446088">
              <a:buFont typeface="Wingdings" pitchFamily="2" charset="2"/>
              <a:buChar char="Ø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Andere mogelijkheden collectiviteit op dit gebied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Zonnecollectoren</a:t>
            </a:r>
          </a:p>
          <a:p>
            <a:pPr marL="903288" lvl="2" indent="-446088">
              <a:buFont typeface="Arial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Energie inkoop</a:t>
            </a:r>
            <a:endParaRPr lang="nl-NL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654628" y="1436915"/>
            <a:ext cx="612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Aanvechten rechtmatigheid plaatsing</a:t>
            </a:r>
            <a:endParaRPr lang="nl-NL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870858" y="579438"/>
            <a:ext cx="77724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Hoe nu verder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142999" y="2329543"/>
            <a:ext cx="736962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De vragen:</a:t>
            </a:r>
          </a:p>
          <a:p>
            <a:pPr marL="358775" indent="-358775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Kan er nog steeds aanwijzing plaatsvinden als de doelstellingen gehaald zijn?</a:t>
            </a:r>
          </a:p>
          <a:p>
            <a:pPr marL="358775" indent="-358775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Geldt de Crisis en Herstelwet ook voor (</a:t>
            </a:r>
            <a:r>
              <a:rPr lang="nl-NL" sz="2800" dirty="0" err="1" smtClean="0">
                <a:solidFill>
                  <a:schemeClr val="bg1">
                    <a:lumMod val="85000"/>
                  </a:schemeClr>
                </a:solidFill>
              </a:rPr>
              <a:t>infra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)projecten waar geen werkgelegenheid wordt gestimuleerd/gegenereerd?</a:t>
            </a:r>
            <a:endParaRPr lang="nl-NL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295400" y="536575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Presentatie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741488" y="1404938"/>
            <a:ext cx="7402512" cy="49625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Geschiedenis</a:t>
            </a:r>
            <a:endParaRPr lang="nl-NL" dirty="0" smtClean="0">
              <a:solidFill>
                <a:schemeClr val="bg1"/>
              </a:solidFill>
            </a:endParaRP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Landelijk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Provincie (Drenthe)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Gemeente (Aa en </a:t>
            </a:r>
            <a:r>
              <a:rPr lang="nl-NL" dirty="0" err="1" smtClean="0">
                <a:solidFill>
                  <a:schemeClr val="bg1"/>
                </a:solidFill>
              </a:rPr>
              <a:t>Hunze</a:t>
            </a:r>
            <a:r>
              <a:rPr lang="nl-NL" dirty="0" smtClean="0">
                <a:solidFill>
                  <a:schemeClr val="bg1"/>
                </a:solidFill>
              </a:rPr>
              <a:t>)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Zoekgebieden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&amp; projecten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(Windenergie: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de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voors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en </a:t>
            </a:r>
            <a:r>
              <a:rPr lang="nl-NL" dirty="0" err="1" smtClean="0">
                <a:solidFill>
                  <a:schemeClr val="bg1">
                    <a:lumMod val="75000"/>
                  </a:schemeClr>
                </a:solidFill>
              </a:rPr>
              <a:t>tegens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nl-NL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nl-NL" i="1" dirty="0" smtClean="0">
                <a:solidFill>
                  <a:schemeClr val="bg1">
                    <a:lumMod val="7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 Hunzedal</a:t>
            </a: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Hoe nu verder</a:t>
            </a: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71600" y="579438"/>
            <a:ext cx="7772400" cy="792162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Hoe nu verder (procedure)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155700" y="1600200"/>
            <a:ext cx="7988300" cy="4525963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Besluitvorming gemeente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Voor de zomer besluit gemeenteraad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Duurzame energie ja/nee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Prioriteitsstelling vormen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Ja, Ja – mits / nee – tenzij, nee</a:t>
            </a:r>
          </a:p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Discussie tussen ministerie/provincie/gemeente</a:t>
            </a:r>
          </a:p>
          <a:p>
            <a:pPr lvl="1"/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Rienk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Bakker als bemiddelaar</a:t>
            </a:r>
          </a:p>
          <a:p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49375" y="536575"/>
            <a:ext cx="7794625" cy="747713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Hoe nu verder (procedure)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198563" y="1576388"/>
            <a:ext cx="7945437" cy="482123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Selectie projecten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In procedure genomen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Wijziging bestemmingsplan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MER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Overige onderzoeken t.b.v. vergunning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06513" y="579438"/>
            <a:ext cx="7837487" cy="73818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Hoe nu verder (procedure)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296988" y="1717675"/>
            <a:ext cx="7847012" cy="4821238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Mogelijkheden (invloed) burger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Beïnvloeding besluit gemeente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Randvoorwaarden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Aanvechten vergunning (1 kans i.v.m. C&amp;H wet)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MER elementen / geluidsoverlast 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Compensatie door participatie in projecten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Planschade procedure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71600" y="579438"/>
            <a:ext cx="7772400" cy="792162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Hoe nu verder (alternatieven)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155700" y="1600200"/>
            <a:ext cx="79883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Inzet op alternatieve duurzame energie</a:t>
            </a:r>
          </a:p>
          <a:p>
            <a:pPr indent="-990600">
              <a:spcBef>
                <a:spcPts val="600"/>
              </a:spcBef>
              <a:buFont typeface="Wingdings" pitchFamily="2" charset="2"/>
              <a:buChar char="Ø"/>
              <a:tabLst>
                <a:tab pos="533400" algn="l"/>
                <a:tab pos="719138" algn="l"/>
              </a:tabLst>
              <a:defRPr/>
            </a:pP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Bio-vergisting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indent="-990600">
              <a:spcBef>
                <a:spcPts val="600"/>
              </a:spcBef>
              <a:buFont typeface="Wingdings" pitchFamily="2" charset="2"/>
              <a:buChar char="Ø"/>
              <a:tabLst>
                <a:tab pos="533400" algn="l"/>
                <a:tab pos="719138" algn="l"/>
              </a:tabLst>
              <a:defRPr/>
            </a:pP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Bio-massa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indent="-990600">
              <a:spcBef>
                <a:spcPts val="600"/>
              </a:spcBef>
              <a:buFont typeface="Wingdings" pitchFamily="2" charset="2"/>
              <a:buChar char="Ø"/>
              <a:tabLst>
                <a:tab pos="533400" algn="l"/>
                <a:tab pos="719138" algn="l"/>
              </a:tabLst>
              <a:defRPr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Zonne-energie</a:t>
            </a:r>
          </a:p>
          <a:p>
            <a:pPr indent="-990600">
              <a:spcBef>
                <a:spcPts val="600"/>
              </a:spcBef>
              <a:buFont typeface="Wingdings" pitchFamily="2" charset="2"/>
              <a:buChar char="Ø"/>
              <a:tabLst>
                <a:tab pos="533400" algn="l"/>
                <a:tab pos="719138" algn="l"/>
              </a:tabLst>
              <a:defRPr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Warmte Kracht Koppeling</a:t>
            </a:r>
          </a:p>
          <a:p>
            <a:pPr indent="-990600">
              <a:spcBef>
                <a:spcPts val="600"/>
              </a:spcBef>
              <a:buFont typeface="Wingdings" pitchFamily="2" charset="2"/>
              <a:buChar char="Ø"/>
              <a:tabLst>
                <a:tab pos="533400" algn="l"/>
                <a:tab pos="719138" algn="l"/>
              </a:tabLst>
              <a:defRPr/>
            </a:pP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Geo-warmte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925286" y="674914"/>
            <a:ext cx="8044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Kanttekening bij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 de Beleidsnotitie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gemeente Aa en </a:t>
            </a:r>
            <a:r>
              <a:rPr lang="nl-NL" sz="2400" dirty="0" err="1" smtClean="0">
                <a:solidFill>
                  <a:schemeClr val="bg1">
                    <a:lumMod val="85000"/>
                  </a:schemeClr>
                </a:solidFill>
              </a:rPr>
              <a:t>Hunze</a:t>
            </a:r>
            <a:endParaRPr lang="nl-NL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69621" y="974223"/>
            <a:ext cx="5279674" cy="568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1077686" y="674914"/>
            <a:ext cx="775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Kanttekening bij de b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eleidsnotitie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gemeente Aa en </a:t>
            </a:r>
            <a:r>
              <a:rPr lang="nl-NL" sz="2400" dirty="0" err="1" smtClean="0">
                <a:solidFill>
                  <a:schemeClr val="bg1">
                    <a:lumMod val="85000"/>
                  </a:schemeClr>
                </a:solidFill>
              </a:rPr>
              <a:t>Hunze</a:t>
            </a:r>
            <a:endParaRPr lang="nl-NL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30354" y="904240"/>
            <a:ext cx="5279236" cy="574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049" name="Picture 1" descr="ontwikkeling-efficient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772" y="1273629"/>
            <a:ext cx="7707264" cy="5135337"/>
          </a:xfrm>
          <a:prstGeom prst="rect">
            <a:avLst/>
          </a:prstGeom>
          <a:noFill/>
        </p:spPr>
      </p:pic>
      <p:sp>
        <p:nvSpPr>
          <p:cNvPr id="4" name="Tekstvak 3"/>
          <p:cNvSpPr txBox="1"/>
          <p:nvPr/>
        </p:nvSpPr>
        <p:spPr>
          <a:xfrm>
            <a:off x="1045029" y="674914"/>
            <a:ext cx="790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Kanttekening bij de beleidsnotitie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gemeente Aa en </a:t>
            </a:r>
            <a:r>
              <a:rPr lang="nl-NL" sz="2400" dirty="0" err="1" smtClean="0">
                <a:solidFill>
                  <a:schemeClr val="bg1">
                    <a:lumMod val="85000"/>
                  </a:schemeClr>
                </a:solidFill>
              </a:rPr>
              <a:t>Hunze</a:t>
            </a:r>
            <a:endParaRPr lang="nl-NL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260475" y="1651000"/>
            <a:ext cx="7883525" cy="4162425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De actualiteit</a:t>
            </a:r>
          </a:p>
          <a:p>
            <a:pPr>
              <a:buNone/>
            </a:pPr>
            <a:endParaRPr lang="en-US" sz="2000" b="1" dirty="0" smtClean="0"/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Emmen (60MW)</a:t>
            </a: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Borger 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nl-NL" sz="2800" dirty="0" err="1" smtClean="0">
                <a:solidFill>
                  <a:schemeClr val="bg1">
                    <a:lumMod val="85000"/>
                  </a:schemeClr>
                </a:solidFill>
              </a:rPr>
              <a:t>Odoorn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 (&gt; 200MW)</a:t>
            </a:r>
            <a:endParaRPr lang="nl-N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Gedeputeerde </a:t>
            </a:r>
            <a:r>
              <a:rPr lang="nl-NL" sz="2800" dirty="0" err="1" smtClean="0">
                <a:solidFill>
                  <a:schemeClr val="bg1">
                    <a:lumMod val="85000"/>
                  </a:schemeClr>
                </a:solidFill>
              </a:rPr>
              <a:t>Munninksma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 21 juni 2011</a:t>
            </a:r>
          </a:p>
          <a:p>
            <a:pPr lvl="1"/>
            <a:r>
              <a:rPr lang="nl-NL" sz="2000" dirty="0" smtClean="0">
                <a:solidFill>
                  <a:schemeClr val="bg1">
                    <a:lumMod val="85000"/>
                  </a:schemeClr>
                </a:solidFill>
              </a:rPr>
              <a:t>Gebiedsvisie Drenthe</a:t>
            </a:r>
            <a:endParaRPr lang="nl-NL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800" dirty="0" err="1" smtClean="0">
                <a:solidFill>
                  <a:schemeClr val="bg1">
                    <a:lumMod val="85000"/>
                  </a:schemeClr>
                </a:solidFill>
              </a:rPr>
              <a:t>Feldheim</a:t>
            </a:r>
            <a:r>
              <a:rPr lang="nl-NL" sz="2800" dirty="0" smtClean="0">
                <a:solidFill>
                  <a:schemeClr val="bg1">
                    <a:lumMod val="85000"/>
                  </a:schemeClr>
                </a:solidFill>
              </a:rPr>
              <a:t> – modeldorp windenergie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DvhN 22-6-2011</a:t>
            </a:r>
          </a:p>
          <a:p>
            <a:endParaRPr lang="nl-NL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703" y="691375"/>
            <a:ext cx="8011354" cy="567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al 2"/>
          <p:cNvSpPr/>
          <p:nvPr/>
        </p:nvSpPr>
        <p:spPr>
          <a:xfrm>
            <a:off x="3681413" y="3652838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/>
          <p:cNvSpPr/>
          <p:nvPr/>
        </p:nvSpPr>
        <p:spPr>
          <a:xfrm>
            <a:off x="3638551" y="4043363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4933951" y="3976688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4924426" y="3729038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3586163" y="4400550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3543300" y="4748213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4929188" y="4224338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4910138" y="4510088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/>
          <p:cNvSpPr/>
          <p:nvPr/>
        </p:nvSpPr>
        <p:spPr>
          <a:xfrm>
            <a:off x="4900612" y="4814887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/>
          <p:cNvSpPr/>
          <p:nvPr/>
        </p:nvSpPr>
        <p:spPr>
          <a:xfrm>
            <a:off x="3495675" y="5100638"/>
            <a:ext cx="209550" cy="200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 rot="403642">
            <a:off x="5562600" y="3820886"/>
            <a:ext cx="27214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60488" y="590550"/>
            <a:ext cx="7783512" cy="769938"/>
          </a:xfrm>
          <a:prstGeom prst="rect">
            <a:avLst/>
          </a:prstGeom>
        </p:spPr>
        <p:txBody>
          <a:bodyPr/>
          <a:lstStyle/>
          <a:p>
            <a:r>
              <a:rPr lang="nl-NL" i="1" dirty="0" smtClean="0">
                <a:solidFill>
                  <a:schemeClr val="bg1">
                    <a:lumMod val="85000"/>
                  </a:schemeClr>
                </a:solidFill>
              </a:rPr>
              <a:t>Tegenwind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Hunzedal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098550" y="1490663"/>
            <a:ext cx="8045450" cy="4656137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Veel gehoorde opmerking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en-US" sz="2000" b="1" dirty="0" smtClean="0"/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Het zal wel zo’n vaart niet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lopen.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Er is toch niets meer aan te doen,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z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e komen er toch.</a:t>
            </a: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De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overlast zal toch best wel meevallen anders zouden ze dit toch niet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toelaten.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Ach, de agrariërs hebben het toch al moeilijk, mogen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ze!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De initiatiefnemers zijn dorpsgenoten van ons. Ik gun ze dit best en wil onze relatie niet hierdoor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schaden.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Het valt toch wel mee die molens, in vind ze best wel mooi en we krijgen er wat voor 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terug.</a:t>
            </a:r>
            <a:endParaRPr lang="nl-NL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28738" y="633413"/>
            <a:ext cx="7815262" cy="8477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Geschiedenis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490663" y="1436688"/>
            <a:ext cx="7653337" cy="483393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Landelijk</a:t>
            </a:r>
          </a:p>
          <a:p>
            <a:pPr lvl="1"/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Kyoto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&amp; EU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20% reductie van CO2 -&gt; 20% duurzame energie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Bijstelling naar 14% duurzame energie in 2020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en/en beleid vormen duurzame energie</a:t>
            </a:r>
          </a:p>
          <a:p>
            <a:pPr lvl="1"/>
            <a:r>
              <a:rPr lang="nl-NL" sz="2400" b="1" u="sng" dirty="0" smtClean="0">
                <a:solidFill>
                  <a:schemeClr val="bg1">
                    <a:lumMod val="85000"/>
                  </a:schemeClr>
                </a:solidFill>
              </a:rPr>
              <a:t>B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estuursovereenkomst </a:t>
            </a:r>
            <a:r>
              <a:rPr lang="nl-NL" sz="2400" b="1" u="sng" dirty="0" smtClean="0">
                <a:solidFill>
                  <a:schemeClr val="bg1">
                    <a:lumMod val="85000"/>
                  </a:schemeClr>
                </a:solidFill>
              </a:rPr>
              <a:t>L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andelijke </a:t>
            </a:r>
            <a:r>
              <a:rPr lang="nl-NL" sz="2400" b="1" u="sng" dirty="0" smtClean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ntwikkeling van </a:t>
            </a:r>
            <a:r>
              <a:rPr lang="nl-NL" sz="2400" b="1" u="sng" dirty="0" smtClean="0">
                <a:solidFill>
                  <a:schemeClr val="bg1">
                    <a:lumMod val="85000"/>
                  </a:schemeClr>
                </a:solidFill>
              </a:rPr>
              <a:t>W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indenergie (</a:t>
            </a:r>
            <a:r>
              <a:rPr lang="nl-NL" sz="2400" b="1" dirty="0" smtClean="0">
                <a:solidFill>
                  <a:schemeClr val="bg1">
                    <a:lumMod val="85000"/>
                  </a:schemeClr>
                </a:solidFill>
              </a:rPr>
              <a:t>BLOW</a:t>
            </a:r>
            <a:r>
              <a:rPr lang="nl-NL" sz="2400" dirty="0" smtClean="0">
                <a:solidFill>
                  <a:schemeClr val="bg1">
                    <a:lumMod val="85000"/>
                  </a:schemeClr>
                </a:solidFill>
              </a:rPr>
              <a:t>) – 13 juli 2001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6000MW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op zee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6000MW op land</a:t>
            </a:r>
          </a:p>
          <a:p>
            <a:pPr lvl="2"/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Rijkscoördinatieregeling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(aanwijzing)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Crisis &amp; Herstel wet (2009)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71600" y="579438"/>
            <a:ext cx="7772400" cy="792162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Hoe nu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verder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772886" y="1558298"/>
            <a:ext cx="8371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ts val="600"/>
              </a:spcBef>
              <a:defRPr/>
            </a:pPr>
            <a:r>
              <a:rPr lang="nl-NL" sz="3200" b="1" dirty="0" smtClean="0">
                <a:solidFill>
                  <a:schemeClr val="bg1"/>
                </a:solidFill>
              </a:rPr>
              <a:t>Wat kan Tegenwind Hunzedal </a:t>
            </a:r>
            <a:r>
              <a:rPr lang="nl-NL" sz="3200" b="1" dirty="0" smtClean="0">
                <a:solidFill>
                  <a:schemeClr val="bg1"/>
                </a:solidFill>
              </a:rPr>
              <a:t>doen (voor u)?</a:t>
            </a:r>
            <a:endParaRPr lang="nl-NL" sz="3200" b="1" dirty="0" smtClean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939143" y="2416629"/>
            <a:ext cx="338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Heel veel, maar: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861457" y="4452257"/>
            <a:ext cx="6193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bg1"/>
                </a:solidFill>
              </a:rPr>
              <a:t>Wordt dus lid van onze vereniging</a:t>
            </a:r>
          </a:p>
          <a:p>
            <a:pPr algn="ctr"/>
            <a:endParaRPr lang="nl-NL" sz="3200" b="1" dirty="0" smtClean="0">
              <a:solidFill>
                <a:schemeClr val="bg1"/>
              </a:solidFill>
            </a:endParaRPr>
          </a:p>
          <a:p>
            <a:pPr algn="ctr"/>
            <a:r>
              <a:rPr lang="nl-NL" sz="3200" b="1" dirty="0" err="1" smtClean="0">
                <a:solidFill>
                  <a:schemeClr val="bg1"/>
                </a:solidFill>
              </a:rPr>
              <a:t>www.tegenwindhunzedal.nl</a:t>
            </a:r>
            <a:endParaRPr lang="nl-NL" sz="3200" b="1" dirty="0">
              <a:solidFill>
                <a:schemeClr val="bg1"/>
              </a:solidFill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859971" y="3265714"/>
            <a:ext cx="8131630" cy="707886"/>
            <a:chOff x="859971" y="3265714"/>
            <a:chExt cx="8131630" cy="707886"/>
          </a:xfrm>
        </p:grpSpPr>
        <p:sp>
          <p:nvSpPr>
            <p:cNvPr id="5" name="Tekstvak 4"/>
            <p:cNvSpPr txBox="1"/>
            <p:nvPr/>
          </p:nvSpPr>
          <p:spPr>
            <a:xfrm>
              <a:off x="1132115" y="3265714"/>
              <a:ext cx="76744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 smtClean="0">
                  <a:solidFill>
                    <a:srgbClr val="FF0000"/>
                  </a:solidFill>
                </a:rPr>
                <a:t>Zonder aantoonbaar draagvlak -&gt; </a:t>
              </a:r>
              <a:r>
                <a:rPr lang="nl-NL" sz="4000" u="sng" dirty="0" smtClean="0">
                  <a:solidFill>
                    <a:srgbClr val="FF0000"/>
                  </a:solidFill>
                </a:rPr>
                <a:t>NIETS</a:t>
              </a:r>
              <a:endParaRPr lang="nl-NL" sz="3200" u="sng" dirty="0">
                <a:solidFill>
                  <a:srgbClr val="FF0000"/>
                </a:solidFill>
              </a:endParaRPr>
            </a:p>
          </p:txBody>
        </p:sp>
        <p:sp>
          <p:nvSpPr>
            <p:cNvPr id="8" name="PIJL-RECHTS 7"/>
            <p:cNvSpPr/>
            <p:nvPr/>
          </p:nvSpPr>
          <p:spPr>
            <a:xfrm>
              <a:off x="859971" y="3472544"/>
              <a:ext cx="511629" cy="40277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PIJL-RECHTS 8"/>
            <p:cNvSpPr/>
            <p:nvPr/>
          </p:nvSpPr>
          <p:spPr>
            <a:xfrm rot="10800000">
              <a:off x="8479972" y="3429001"/>
              <a:ext cx="511629" cy="40277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7401" y="2626837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dirty="0" smtClean="0">
                <a:solidFill>
                  <a:schemeClr val="bg1">
                    <a:lumMod val="85000"/>
                  </a:schemeClr>
                </a:solidFill>
              </a:rPr>
              <a:t>Vragen?</a:t>
            </a:r>
            <a:endParaRPr lang="nl-NL" sz="9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27150" y="633413"/>
            <a:ext cx="7816850" cy="93345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Geschiedenis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404938" y="1492250"/>
            <a:ext cx="7739062" cy="483235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Provincie (Drenthe)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Voor 2008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Drenthe terughoudend t.a.v. windenergie (plaatsing windturbines/POPII 2004)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Kleine toenaderingen d.m.v. proefplaatsingen</a:t>
            </a:r>
          </a:p>
          <a:p>
            <a:pPr lvl="3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15MW Coevorden (defensie/europark)</a:t>
            </a:r>
          </a:p>
          <a:p>
            <a:pPr lvl="3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60MW Emmen (in voorbereiding)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Na 2008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Verandering politiek klimaat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Provinciale Staten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positief t.a.v. windenergie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17625" y="601663"/>
            <a:ext cx="7826375" cy="868362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Geschiedenis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393825" y="1306513"/>
            <a:ext cx="7750175" cy="500697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Provincie (Drenthe) </a:t>
            </a:r>
            <a:r>
              <a:rPr lang="nl-NL" sz="2000" dirty="0" smtClean="0">
                <a:solidFill>
                  <a:schemeClr val="bg1">
                    <a:lumMod val="85000"/>
                  </a:schemeClr>
                </a:solidFill>
              </a:rPr>
              <a:t>- vervolg</a:t>
            </a:r>
          </a:p>
          <a:p>
            <a:pPr lvl="1"/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Inter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Provinciaal Overleg</a:t>
            </a:r>
            <a:endParaRPr lang="nl-NL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Provinciën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onderling 6000MW verdelen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Drenthe minimaal 200MW – maximaal 280MW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Aanwijzing zoekgebieden vanuit provincie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Capaciteit &gt; 3,5MW en tenminste cluster 5 turbines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Uitbreiding zoekgebied met veengebieden (2010)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Schrappen maximum van 280MW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Dreiging ministerie met 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Aanwijzingsbevoegdheid (</a:t>
            </a:r>
            <a:r>
              <a:rPr lang="nl-NL" dirty="0" err="1" smtClean="0">
                <a:solidFill>
                  <a:schemeClr val="bg1">
                    <a:lumMod val="85000"/>
                  </a:schemeClr>
                </a:solidFill>
              </a:rPr>
              <a:t>Rijkscoördinatieregeling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2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Crisis en Herstel wet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39850" y="525463"/>
            <a:ext cx="7804150" cy="80327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Geschiedenis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501775" y="1393825"/>
            <a:ext cx="7642225" cy="490855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Provincie (Drenthe) </a:t>
            </a:r>
            <a:r>
              <a:rPr lang="nl-NL" sz="2000" dirty="0" smtClean="0">
                <a:solidFill>
                  <a:schemeClr val="bg1">
                    <a:lumMod val="85000"/>
                  </a:schemeClr>
                </a:solidFill>
              </a:rPr>
              <a:t>- vervolg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Organisatievormen met participatie bewoners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Ontwikkeling door agrariërs als kansrijke tweede tak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Windparken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zijn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een vorm van gebiedsontwikkeling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Draagvlak is belangrijk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Samenwerking met gemeenten, organisaties en bewoners</a:t>
            </a:r>
          </a:p>
          <a:p>
            <a:pPr lvl="1"/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Impuls voor het gebied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1759</Words>
  <Application>Microsoft Office PowerPoint</Application>
  <PresentationFormat>Diavoorstelling (4:3)</PresentationFormat>
  <Paragraphs>454</Paragraphs>
  <Slides>61</Slides>
  <Notes>1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61</vt:i4>
      </vt:variant>
    </vt:vector>
  </HeadingPairs>
  <TitlesOfParts>
    <vt:vector size="62" baseType="lpstr">
      <vt:lpstr>Office-thema</vt:lpstr>
      <vt:lpstr>Windturbines in de Veengebieden</vt:lpstr>
      <vt:lpstr>Tegenwind Hunzedal</vt:lpstr>
      <vt:lpstr>Dia 3</vt:lpstr>
      <vt:lpstr>Presentatie</vt:lpstr>
      <vt:lpstr>Presentatie</vt:lpstr>
      <vt:lpstr>Geschiedenis</vt:lpstr>
      <vt:lpstr>Geschiedenis</vt:lpstr>
      <vt:lpstr>Geschiedenis</vt:lpstr>
      <vt:lpstr>Geschiedenis</vt:lpstr>
      <vt:lpstr>Geschiedenis</vt:lpstr>
      <vt:lpstr>Geschiedenis</vt:lpstr>
      <vt:lpstr>Dia 12</vt:lpstr>
      <vt:lpstr>Presentatie</vt:lpstr>
      <vt:lpstr>Zoekgebieden en Projecten</vt:lpstr>
      <vt:lpstr>Dia 15</vt:lpstr>
      <vt:lpstr>Zoekgebieden en Projecten</vt:lpstr>
      <vt:lpstr>Zoekgebieden en Projecten</vt:lpstr>
      <vt:lpstr>Zoekgebieden en Projecten</vt:lpstr>
      <vt:lpstr>Zoekgebieden en Projecten</vt:lpstr>
      <vt:lpstr>Presentatie</vt:lpstr>
      <vt:lpstr>Dia 21</vt:lpstr>
      <vt:lpstr>Presentatie</vt:lpstr>
      <vt:lpstr>Tegenwind Hunzedal</vt:lpstr>
      <vt:lpstr>Dia 24</vt:lpstr>
      <vt:lpstr>Dia 25</vt:lpstr>
      <vt:lpstr>Dia 26</vt:lpstr>
      <vt:lpstr>Dia 27</vt:lpstr>
      <vt:lpstr>Dia 28</vt:lpstr>
      <vt:lpstr>Dia 29</vt:lpstr>
      <vt:lpstr>Tegenwind Hunzedal</vt:lpstr>
      <vt:lpstr>Tegenwind Hunzedal</vt:lpstr>
      <vt:lpstr>Tegenwind Hunzedal</vt:lpstr>
      <vt:lpstr>Tegenwind Hunzedal</vt:lpstr>
      <vt:lpstr>Tegenwind Hunzedal</vt:lpstr>
      <vt:lpstr>Tegenwind Hunzedal</vt:lpstr>
      <vt:lpstr>Dia 36</vt:lpstr>
      <vt:lpstr>Dia 37</vt:lpstr>
      <vt:lpstr>Tegenwind Hunzedal</vt:lpstr>
      <vt:lpstr>Tegenwind Hunzedal</vt:lpstr>
      <vt:lpstr>Dia 40</vt:lpstr>
      <vt:lpstr>Dia 41</vt:lpstr>
      <vt:lpstr>Tegenwind Hunzedal</vt:lpstr>
      <vt:lpstr>Dia 43</vt:lpstr>
      <vt:lpstr>Dia 44</vt:lpstr>
      <vt:lpstr>Dia 45</vt:lpstr>
      <vt:lpstr>Presentatie</vt:lpstr>
      <vt:lpstr>Hoe nu verder</vt:lpstr>
      <vt:lpstr>Hoe nu verder</vt:lpstr>
      <vt:lpstr>Dia 49</vt:lpstr>
      <vt:lpstr>Hoe nu verder (procedure)</vt:lpstr>
      <vt:lpstr>Hoe nu verder (procedure)</vt:lpstr>
      <vt:lpstr>Hoe nu verder (procedure)</vt:lpstr>
      <vt:lpstr>Hoe nu verder (alternatieven)</vt:lpstr>
      <vt:lpstr>Dia 54</vt:lpstr>
      <vt:lpstr>Dia 55</vt:lpstr>
      <vt:lpstr>Dia 56</vt:lpstr>
      <vt:lpstr>Tegenwind Hunzedal</vt:lpstr>
      <vt:lpstr>Dia 58</vt:lpstr>
      <vt:lpstr>Tegenwind Hunzedal</vt:lpstr>
      <vt:lpstr>Hoe nu verder</vt:lpstr>
      <vt:lpstr>Dia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Rob Rietveld</dc:creator>
  <cp:lastModifiedBy>Rob Rietveld</cp:lastModifiedBy>
  <cp:revision>107</cp:revision>
  <dcterms:created xsi:type="dcterms:W3CDTF">2011-05-24T10:06:55Z</dcterms:created>
  <dcterms:modified xsi:type="dcterms:W3CDTF">2011-06-23T15:26:34Z</dcterms:modified>
</cp:coreProperties>
</file>